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1" r:id="rId3"/>
    <p:sldId id="302" r:id="rId4"/>
    <p:sldId id="303" r:id="rId5"/>
    <p:sldId id="304" r:id="rId6"/>
    <p:sldId id="305" r:id="rId7"/>
    <p:sldId id="314" r:id="rId8"/>
    <p:sldId id="307" r:id="rId9"/>
    <p:sldId id="308" r:id="rId10"/>
    <p:sldId id="309" r:id="rId11"/>
    <p:sldId id="310" r:id="rId12"/>
    <p:sldId id="311" r:id="rId13"/>
    <p:sldId id="312" r:id="rId14"/>
    <p:sldId id="313"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99F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3" autoAdjust="0"/>
    <p:restoredTop sz="93979" autoAdjust="0"/>
  </p:normalViewPr>
  <p:slideViewPr>
    <p:cSldViewPr snapToGrid="0">
      <p:cViewPr varScale="1">
        <p:scale>
          <a:sx n="72" d="100"/>
          <a:sy n="72" d="100"/>
        </p:scale>
        <p:origin x="666" y="7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7D69E-8121-40F3-98BD-84B80016DDB1}" type="datetimeFigureOut">
              <a:rPr lang="en-GB" smtClean="0"/>
              <a:t>25/03/2020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F8328-DB0F-4CDE-860A-7B498B2FF68F}" type="slidenum">
              <a:rPr lang="en-GB" smtClean="0"/>
              <a:t>‹#›</a:t>
            </a:fld>
            <a:endParaRPr lang="en-GB"/>
          </a:p>
        </p:txBody>
      </p:sp>
    </p:spTree>
    <p:extLst>
      <p:ext uri="{BB962C8B-B14F-4D97-AF65-F5344CB8AC3E}">
        <p14:creationId xmlns:p14="http://schemas.microsoft.com/office/powerpoint/2010/main" val="421867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5e3ef888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75e3ef888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4394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6b221f13a3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6b221f13a3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Entä jos tän jäsentäisi: Ennen koulutusta, koulutuksen aikana, koulutuksen jälkeen</a:t>
            </a:r>
            <a:endParaRPr/>
          </a:p>
        </p:txBody>
      </p:sp>
    </p:spTree>
    <p:extLst>
      <p:ext uri="{BB962C8B-B14F-4D97-AF65-F5344CB8AC3E}">
        <p14:creationId xmlns:p14="http://schemas.microsoft.com/office/powerpoint/2010/main" val="115492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7f257140b3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7f257140b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8411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6ad5b0dda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6ad5b0dda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Tähän voidaan poimia pariltakin kurssilta huoneentauluja</a:t>
            </a:r>
            <a:endParaRPr/>
          </a:p>
        </p:txBody>
      </p:sp>
    </p:spTree>
    <p:extLst>
      <p:ext uri="{BB962C8B-B14F-4D97-AF65-F5344CB8AC3E}">
        <p14:creationId xmlns:p14="http://schemas.microsoft.com/office/powerpoint/2010/main" val="159553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eb89e0cf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4eb89e0cf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7491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eb89e0cfc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eb89e0cfc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8644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4eb89e0cfc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4eb89e0cfc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8103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6b221f13a3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6b221f13a3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Liisa: en käyttäisi sanaa webinaari vaan tuota verkkotapaamista. Webinaareilla on erilainen merkitys ihmisten mielissä.</a:t>
            </a:r>
            <a:endParaRPr/>
          </a:p>
        </p:txBody>
      </p:sp>
    </p:spTree>
    <p:extLst>
      <p:ext uri="{BB962C8B-B14F-4D97-AF65-F5344CB8AC3E}">
        <p14:creationId xmlns:p14="http://schemas.microsoft.com/office/powerpoint/2010/main" val="1129798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6ad5b0dda6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6ad5b0dda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6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6b53640ca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6b53640ca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8820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6ad5b0dda6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6ad5b0dda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1456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f257140b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7f257140b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908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51515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nkkeja_ja_materiaale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Footer Placeholder 2"/>
          <p:cNvSpPr>
            <a:spLocks noGrp="1"/>
          </p:cNvSpPr>
          <p:nvPr>
            <p:ph type="ftr" sz="quarter" idx="10"/>
          </p:nvPr>
        </p:nvSpPr>
        <p:spPr/>
        <p:txBody>
          <a:bodyPr/>
          <a:lstStyle/>
          <a:p>
            <a:endParaRPr lang="fi-FI"/>
          </a:p>
        </p:txBody>
      </p:sp>
      <p:sp>
        <p:nvSpPr>
          <p:cNvPr id="4" name="Slide Number Placeholder 3"/>
          <p:cNvSpPr>
            <a:spLocks noGrp="1"/>
          </p:cNvSpPr>
          <p:nvPr>
            <p:ph type="sldNum" sz="quarter" idx="11"/>
          </p:nvPr>
        </p:nvSpPr>
        <p:spPr/>
        <p:txBody>
          <a:bodyPr/>
          <a:lstStyle/>
          <a:p>
            <a:fld id="{A3C905A0-DF2E-48F3-9F72-2E7788909298}" type="slidenum">
              <a:rPr lang="fi-FI" smtClean="0"/>
              <a:t>‹#›</a:t>
            </a:fld>
            <a:endParaRPr lang="fi-FI"/>
          </a:p>
        </p:txBody>
      </p:sp>
      <p:pic>
        <p:nvPicPr>
          <p:cNvPr id="6" name="Picture 5"/>
          <p:cNvPicPr>
            <a:picLocks noChangeAspect="1"/>
          </p:cNvPicPr>
          <p:nvPr userDrawn="1"/>
        </p:nvPicPr>
        <p:blipFill>
          <a:blip r:embed="rId2"/>
          <a:stretch>
            <a:fillRect/>
          </a:stretch>
        </p:blipFill>
        <p:spPr>
          <a:xfrm>
            <a:off x="11490556" y="6178626"/>
            <a:ext cx="545401" cy="542851"/>
          </a:xfrm>
          <a:prstGeom prst="rect">
            <a:avLst/>
          </a:prstGeom>
        </p:spPr>
      </p:pic>
    </p:spTree>
    <p:extLst>
      <p:ext uri="{BB962C8B-B14F-4D97-AF65-F5344CB8AC3E}">
        <p14:creationId xmlns:p14="http://schemas.microsoft.com/office/powerpoint/2010/main" val="76918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405953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17132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428618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97605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3897439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697861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246925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128748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249382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ngel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351185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atka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8" name="Picture 7"/>
          <p:cNvPicPr>
            <a:picLocks noChangeAspect="1"/>
          </p:cNvPicPr>
          <p:nvPr userDrawn="1"/>
        </p:nvPicPr>
        <p:blipFill>
          <a:blip r:embed="rId2"/>
          <a:stretch>
            <a:fillRect/>
          </a:stretch>
        </p:blipFill>
        <p:spPr>
          <a:xfrm>
            <a:off x="11457890" y="6078420"/>
            <a:ext cx="558474" cy="555864"/>
          </a:xfrm>
          <a:prstGeom prst="rect">
            <a:avLst/>
          </a:prstGeom>
        </p:spPr>
      </p:pic>
    </p:spTree>
    <p:extLst>
      <p:ext uri="{BB962C8B-B14F-4D97-AF65-F5344CB8AC3E}">
        <p14:creationId xmlns:p14="http://schemas.microsoft.com/office/powerpoint/2010/main" val="248270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Kon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7" name="Picture 6"/>
          <p:cNvPicPr>
            <a:picLocks noChangeAspect="1"/>
          </p:cNvPicPr>
          <p:nvPr userDrawn="1"/>
        </p:nvPicPr>
        <p:blipFill>
          <a:blip r:embed="rId2"/>
          <a:stretch>
            <a:fillRect/>
          </a:stretch>
        </p:blipFill>
        <p:spPr>
          <a:xfrm>
            <a:off x="11457889" y="6078420"/>
            <a:ext cx="558475" cy="555864"/>
          </a:xfrm>
          <a:prstGeom prst="rect">
            <a:avLst/>
          </a:prstGeom>
        </p:spPr>
      </p:pic>
    </p:spTree>
    <p:extLst>
      <p:ext uri="{BB962C8B-B14F-4D97-AF65-F5344CB8AC3E}">
        <p14:creationId xmlns:p14="http://schemas.microsoft.com/office/powerpoint/2010/main" val="418740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Esimerk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9" name="Picture 8"/>
          <p:cNvPicPr>
            <a:picLocks noChangeAspect="1"/>
          </p:cNvPicPr>
          <p:nvPr userDrawn="1"/>
        </p:nvPicPr>
        <p:blipFill>
          <a:blip r:embed="rId2"/>
          <a:stretch>
            <a:fillRect/>
          </a:stretch>
        </p:blipFill>
        <p:spPr>
          <a:xfrm>
            <a:off x="11420595" y="6078420"/>
            <a:ext cx="633061" cy="558198"/>
          </a:xfrm>
          <a:prstGeom prst="rect">
            <a:avLst/>
          </a:prstGeom>
        </p:spPr>
      </p:pic>
    </p:spTree>
    <p:extLst>
      <p:ext uri="{BB962C8B-B14F-4D97-AF65-F5344CB8AC3E}">
        <p14:creationId xmlns:p14="http://schemas.microsoft.com/office/powerpoint/2010/main" val="356093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ppimateriaal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7" name="Picture 6"/>
          <p:cNvPicPr>
            <a:picLocks noChangeAspect="1"/>
          </p:cNvPicPr>
          <p:nvPr userDrawn="1"/>
        </p:nvPicPr>
        <p:blipFill>
          <a:blip r:embed="rId2"/>
          <a:stretch>
            <a:fillRect/>
          </a:stretch>
        </p:blipFill>
        <p:spPr>
          <a:xfrm>
            <a:off x="11464424" y="6063113"/>
            <a:ext cx="589232" cy="586477"/>
          </a:xfrm>
          <a:prstGeom prst="rect">
            <a:avLst/>
          </a:prstGeom>
        </p:spPr>
      </p:pic>
    </p:spTree>
    <p:extLst>
      <p:ext uri="{BB962C8B-B14F-4D97-AF65-F5344CB8AC3E}">
        <p14:creationId xmlns:p14="http://schemas.microsoft.com/office/powerpoint/2010/main" val="53895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Linkkeja/materia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pic>
        <p:nvPicPr>
          <p:cNvPr id="8" name="Picture 7"/>
          <p:cNvPicPr>
            <a:picLocks noChangeAspect="1"/>
          </p:cNvPicPr>
          <p:nvPr userDrawn="1"/>
        </p:nvPicPr>
        <p:blipFill>
          <a:blip r:embed="rId2"/>
          <a:stretch>
            <a:fillRect/>
          </a:stretch>
        </p:blipFill>
        <p:spPr>
          <a:xfrm>
            <a:off x="11464424" y="6063112"/>
            <a:ext cx="589232" cy="586477"/>
          </a:xfrm>
          <a:prstGeom prst="rect">
            <a:avLst/>
          </a:prstGeom>
        </p:spPr>
      </p:pic>
    </p:spTree>
    <p:extLst>
      <p:ext uri="{BB962C8B-B14F-4D97-AF65-F5344CB8AC3E}">
        <p14:creationId xmlns:p14="http://schemas.microsoft.com/office/powerpoint/2010/main" val="42349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asic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65591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dirty="0"/>
          </a:p>
        </p:txBody>
      </p:sp>
      <p:sp>
        <p:nvSpPr>
          <p:cNvPr id="3" name="Footer Placeholder 2"/>
          <p:cNvSpPr>
            <a:spLocks noGrp="1"/>
          </p:cNvSpPr>
          <p:nvPr>
            <p:ph type="ftr" sz="quarter" idx="10"/>
          </p:nvPr>
        </p:nvSpPr>
        <p:spPr/>
        <p:txBody>
          <a:bodyPr/>
          <a:lstStyle/>
          <a:p>
            <a:endParaRPr lang="fi-FI"/>
          </a:p>
        </p:txBody>
      </p:sp>
      <p:sp>
        <p:nvSpPr>
          <p:cNvPr id="4" name="Slide Number Placeholder 3"/>
          <p:cNvSpPr>
            <a:spLocks noGrp="1"/>
          </p:cNvSpPr>
          <p:nvPr>
            <p:ph type="sldNum" sz="quarter" idx="11"/>
          </p:nvPr>
        </p:nvSpPr>
        <p:spPr/>
        <p:txBody>
          <a:bodyPr/>
          <a:lstStyle/>
          <a:p>
            <a:fld id="{A3C905A0-DF2E-48F3-9F72-2E7788909298}" type="slidenum">
              <a:rPr lang="fi-FI" smtClean="0"/>
              <a:t>‹#›</a:t>
            </a:fld>
            <a:endParaRPr lang="fi-FI"/>
          </a:p>
        </p:txBody>
      </p:sp>
    </p:spTree>
    <p:extLst>
      <p:ext uri="{BB962C8B-B14F-4D97-AF65-F5344CB8AC3E}">
        <p14:creationId xmlns:p14="http://schemas.microsoft.com/office/powerpoint/2010/main" val="426553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1158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3"/>
            <a:ext cx="1965960" cy="325944"/>
          </a:xfrm>
          <a:prstGeom prst="rect">
            <a:avLst/>
          </a:prstGeom>
        </p:spPr>
        <p:txBody>
          <a:bodyPr vert="horz" lIns="91440" tIns="45720" rIns="91440" bIns="45720" rtlCol="0" anchor="ctr"/>
          <a:lstStyle>
            <a:lvl1pPr algn="r">
              <a:defRPr sz="1200">
                <a:solidFill>
                  <a:schemeClr val="tx1">
                    <a:tint val="75000"/>
                  </a:schemeClr>
                </a:solidFill>
              </a:defRPr>
            </a:lvl1pPr>
          </a:lstStyle>
          <a:p>
            <a:fld id="{A3C905A0-DF2E-48F3-9F72-2E7788909298}" type="slidenum">
              <a:rPr lang="fi-FI" smtClean="0"/>
              <a:t>‹#›</a:t>
            </a:fld>
            <a:endParaRPr lang="fi-FI"/>
          </a:p>
        </p:txBody>
      </p:sp>
      <p:pic>
        <p:nvPicPr>
          <p:cNvPr id="7" name="Content Placeholder 5"/>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241121" y="5631517"/>
            <a:ext cx="992988" cy="1050781"/>
          </a:xfrm>
          <a:prstGeom prst="rect">
            <a:avLst/>
          </a:prstGeom>
        </p:spPr>
      </p:pic>
      <p:pic>
        <p:nvPicPr>
          <p:cNvPr id="8" name="Picture 7"/>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3829487" y="5941504"/>
            <a:ext cx="740792" cy="740792"/>
          </a:xfrm>
          <a:prstGeom prst="rect">
            <a:avLst/>
          </a:prstGeom>
        </p:spPr>
      </p:pic>
      <p:pic>
        <p:nvPicPr>
          <p:cNvPr id="9" name="Picture 8" descr="https://lh5.googleusercontent.com/8Fi91AgiqqSWztsOpmjYwiENY3ahA9O_O8vcYwW98fuiMapEf0XRHl3_36xGvLcgnviWfZYbmARGy0hRgkfffFnLv5byVvD4OQggBm1FnB9O99iZsmJm_ta1itqkkOxefcFvppkIVRY"/>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569065" y="5941504"/>
            <a:ext cx="2012337" cy="74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533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0" r:id="rId3"/>
    <p:sldLayoutId id="2147483671" r:id="rId4"/>
    <p:sldLayoutId id="2147483672" r:id="rId5"/>
    <p:sldLayoutId id="2147483673" r:id="rId6"/>
    <p:sldLayoutId id="2147483674" r:id="rId7"/>
    <p:sldLayoutId id="2147483669" r:id="rId8"/>
    <p:sldLayoutId id="2147483665" r:id="rId9"/>
    <p:sldLayoutId id="2147483662"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fi/lisenssit"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a:t>Virtuaaliopetuksen täydennyskoulutuksen ideoita </a:t>
            </a:r>
          </a:p>
        </p:txBody>
      </p:sp>
      <p:sp>
        <p:nvSpPr>
          <p:cNvPr id="3" name="Subtitle 2"/>
          <p:cNvSpPr>
            <a:spLocks noGrp="1"/>
          </p:cNvSpPr>
          <p:nvPr>
            <p:ph type="subTitle" idx="1"/>
          </p:nvPr>
        </p:nvSpPr>
        <p:spPr/>
        <p:txBody>
          <a:bodyPr>
            <a:normAutofit/>
          </a:bodyPr>
          <a:lstStyle/>
          <a:p>
            <a:r>
              <a:rPr lang="fi-FI" dirty="0"/>
              <a:t>Opettajana virtuaaliluokassa</a:t>
            </a:r>
          </a:p>
          <a:p>
            <a:r>
              <a:rPr lang="fi-FI" dirty="0"/>
              <a:t>Kirjoittajat: Anne Burman, Liisa Ilomäki ja Minna Lakkala</a:t>
            </a:r>
          </a:p>
          <a:p>
            <a:r>
              <a:rPr lang="fi-FI" dirty="0"/>
              <a:t>2020</a:t>
            </a:r>
          </a:p>
        </p:txBody>
      </p:sp>
    </p:spTree>
    <p:extLst>
      <p:ext uri="{BB962C8B-B14F-4D97-AF65-F5344CB8AC3E}">
        <p14:creationId xmlns:p14="http://schemas.microsoft.com/office/powerpoint/2010/main" val="1610728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5"/>
          <p:cNvSpPr txBox="1">
            <a:spLocks noGrp="1"/>
          </p:cNvSpPr>
          <p:nvPr>
            <p:ph type="title"/>
          </p:nvPr>
        </p:nvSpPr>
        <p:spPr>
          <a:xfrm>
            <a:off x="838200" y="355700"/>
            <a:ext cx="10515600" cy="1133735"/>
          </a:xfrm>
        </p:spPr>
        <p:txBody>
          <a:bodyPr/>
          <a:lstStyle/>
          <a:p>
            <a:r>
              <a:rPr lang="fi-FI" dirty="0">
                <a:sym typeface="Arial"/>
              </a:rPr>
              <a:t>Käytetyt digitaaliset työvälineet 1 </a:t>
            </a:r>
          </a:p>
        </p:txBody>
      </p:sp>
      <p:sp>
        <p:nvSpPr>
          <p:cNvPr id="225" name="Google Shape;225;p35"/>
          <p:cNvSpPr txBox="1">
            <a:spLocks noGrp="1"/>
          </p:cNvSpPr>
          <p:nvPr>
            <p:ph type="body" idx="1"/>
          </p:nvPr>
        </p:nvSpPr>
        <p:spPr>
          <a:xfrm>
            <a:off x="838200" y="1423448"/>
            <a:ext cx="10515600" cy="4527483"/>
          </a:xfrm>
        </p:spPr>
        <p:txBody>
          <a:bodyPr>
            <a:normAutofit/>
          </a:bodyPr>
          <a:lstStyle/>
          <a:p>
            <a:pPr marL="0" indent="0">
              <a:buNone/>
            </a:pPr>
            <a:r>
              <a:rPr lang="fi-FI" sz="1800" b="1" dirty="0">
                <a:sym typeface="Arial"/>
              </a:rPr>
              <a:t>Digivälineiden käytön tavoite:</a:t>
            </a:r>
          </a:p>
          <a:p>
            <a:pPr marL="457189" lvl="1" indent="0">
              <a:buNone/>
            </a:pPr>
            <a:r>
              <a:rPr lang="fi-FI" sz="1800" dirty="0">
                <a:sym typeface="Arial"/>
              </a:rPr>
              <a:t>Tavoitteena oli käyttää mahdollisimman monipuolisesti erilaisia digitaalisia välineitä niin että osallistujat oppisivat käyttämään niitä myös omassa opetuksessaan ja voisivat valita itselleen sopivia välineitä. Tavoitteena oli myös tukea pedagogisesti mielekkäitä tapoja, esimerkiksi jakamista, avoimuutta ja palautteen antamista. Lisäksi osallistujia kannustettiin nimenomaan itselleen uusien sovellusten käyttämiseen kokemusten saamiseksi. Työskentely organisoitiin mahdollisimman helpoksi ja sujuvaksi, niin että osallistujat saivat samalla mallin virtuaalityöskentelyn organisoimisesta.</a:t>
            </a:r>
          </a:p>
          <a:p>
            <a:pPr marL="0" indent="0">
              <a:spcBef>
                <a:spcPts val="1800"/>
              </a:spcBef>
              <a:buNone/>
            </a:pPr>
            <a:r>
              <a:rPr lang="fi-FI" sz="1800" b="1" dirty="0">
                <a:sym typeface="Arial"/>
              </a:rPr>
              <a:t>Työskentelyn organisointisovellus: </a:t>
            </a:r>
          </a:p>
          <a:p>
            <a:pPr marL="457189" lvl="1" indent="0">
              <a:buNone/>
            </a:pPr>
            <a:r>
              <a:rPr lang="fi-FI" sz="1800" dirty="0">
                <a:sym typeface="Arial"/>
              </a:rPr>
              <a:t>Koulutusten “kotipesänä” käytettiin Microsoftin OneNote-työkalua, jolla voi pilvipalveluna luoda ja työstää jaettuja muistikirjoja ilman osallistujien kirjautumista. OneNote-muistikirjaan voi helposti jäsentää eri tapaamiskertojen ja teemojen asiat eri välilehtiin ja niiden alasivuihin. </a:t>
            </a:r>
          </a:p>
          <a:p>
            <a:pPr marL="457189" lvl="1" indent="0">
              <a:buNone/>
            </a:pPr>
            <a:r>
              <a:rPr lang="fi-FI" sz="1800" dirty="0">
                <a:sym typeface="Arial"/>
              </a:rPr>
              <a:t>Jokaisen tapaamisen ohjelma oli omalla sivullaan ja ohjelmaan oli laitettu linkit käytettävään virtuaalitilaan ja muihin sillä kerralla käytettäviin sovelluksiin.</a:t>
            </a:r>
          </a:p>
          <a:p>
            <a:pPr marL="457189" lvl="1" indent="0">
              <a:buNone/>
            </a:pPr>
            <a:r>
              <a:rPr lang="fi-FI" sz="1800" dirty="0">
                <a:sym typeface="Arial"/>
              </a:rPr>
              <a:t>Kaikilla osallistujilla oli oikeus muokata sivuja, sillä osallistujien piti myös oppia tekemään sivuja ja muokkaamaan niitä. Jokaisella osallistujalla / ryhmällä oli OneNotessa oma, kaikille näkyvä sivu, johon kirjoitettiin omaa kehittämissuunnitelmaa ja johon annettiin vertaispalautetta ja kehittämisehdotuksia. </a:t>
            </a:r>
          </a:p>
        </p:txBody>
      </p:sp>
    </p:spTree>
    <p:extLst>
      <p:ext uri="{BB962C8B-B14F-4D97-AF65-F5344CB8AC3E}">
        <p14:creationId xmlns:p14="http://schemas.microsoft.com/office/powerpoint/2010/main" val="207201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6"/>
          <p:cNvSpPr txBox="1">
            <a:spLocks noGrp="1"/>
          </p:cNvSpPr>
          <p:nvPr>
            <p:ph type="title"/>
          </p:nvPr>
        </p:nvSpPr>
        <p:spPr>
          <a:xfrm>
            <a:off x="838200" y="355701"/>
            <a:ext cx="10515600" cy="1160358"/>
          </a:xfrm>
        </p:spPr>
        <p:txBody>
          <a:bodyPr/>
          <a:lstStyle/>
          <a:p>
            <a:r>
              <a:rPr lang="fi-FI" dirty="0">
                <a:sym typeface="Arial"/>
              </a:rPr>
              <a:t>Käytetyt digitaaliset työvälineet 2</a:t>
            </a:r>
          </a:p>
        </p:txBody>
      </p:sp>
      <p:sp>
        <p:nvSpPr>
          <p:cNvPr id="236" name="Google Shape;236;p36"/>
          <p:cNvSpPr txBox="1">
            <a:spLocks noGrp="1"/>
          </p:cNvSpPr>
          <p:nvPr>
            <p:ph type="body" idx="1"/>
          </p:nvPr>
        </p:nvSpPr>
        <p:spPr>
          <a:xfrm>
            <a:off x="838200" y="1542815"/>
            <a:ext cx="10515600" cy="4115879"/>
          </a:xfrm>
        </p:spPr>
        <p:txBody>
          <a:bodyPr>
            <a:noAutofit/>
          </a:bodyPr>
          <a:lstStyle/>
          <a:p>
            <a:pPr marL="0" indent="0">
              <a:buNone/>
            </a:pPr>
            <a:r>
              <a:rPr lang="fi-FI" sz="1800" b="1" dirty="0">
                <a:sym typeface="Arial"/>
              </a:rPr>
              <a:t>Virtuaalinen luokkahuonesovellus</a:t>
            </a:r>
          </a:p>
          <a:p>
            <a:pPr marL="457189" lvl="1" indent="0">
              <a:buNone/>
            </a:pPr>
            <a:r>
              <a:rPr lang="fi-FI" sz="1800" dirty="0">
                <a:sym typeface="Arial"/>
              </a:rPr>
              <a:t>Koulutuksessa käytettiin </a:t>
            </a:r>
            <a:r>
              <a:rPr lang="fi-FI" sz="1800" dirty="0" err="1">
                <a:sym typeface="Arial"/>
              </a:rPr>
              <a:t>Tutorhousen</a:t>
            </a:r>
            <a:r>
              <a:rPr lang="fi-FI" sz="1800" dirty="0">
                <a:sym typeface="Arial"/>
              </a:rPr>
              <a:t> Digiluokkaa (</a:t>
            </a:r>
            <a:r>
              <a:rPr lang="fi-FI" sz="1800" dirty="0" err="1">
                <a:sym typeface="Arial"/>
              </a:rPr>
              <a:t>Blackboard</a:t>
            </a:r>
            <a:r>
              <a:rPr lang="fi-FI" sz="1800" dirty="0">
                <a:sym typeface="Arial"/>
              </a:rPr>
              <a:t> </a:t>
            </a:r>
            <a:r>
              <a:rPr lang="fi-FI" sz="1800" dirty="0" err="1">
                <a:sym typeface="Arial"/>
              </a:rPr>
              <a:t>Collaborate</a:t>
            </a:r>
            <a:r>
              <a:rPr lang="fi-FI" sz="1800" dirty="0">
                <a:sym typeface="Arial"/>
              </a:rPr>
              <a:t>) sekä </a:t>
            </a:r>
            <a:r>
              <a:rPr lang="fi-FI" sz="1800" dirty="0" err="1">
                <a:sym typeface="Arial"/>
              </a:rPr>
              <a:t>AdobeConnectia</a:t>
            </a:r>
            <a:r>
              <a:rPr lang="fi-FI" sz="1800" dirty="0">
                <a:sym typeface="Arial"/>
              </a:rPr>
              <a:t>, jotka molemmat mahdollistavat hyvän ääni- ja puheyhteyden, aineistojen jakamisen, yhteisen työskentelyn, pienryhmätoiminnan sekä sessioiden tallentamisen ja jakamisen. Lisäksi myös muita virtuaalisovelluksia esiteltiin mahdollisuuksien mukaan.</a:t>
            </a:r>
          </a:p>
          <a:p>
            <a:pPr marL="457189" lvl="1" indent="0">
              <a:buNone/>
            </a:pPr>
            <a:r>
              <a:rPr lang="fi-FI" sz="1800" dirty="0">
                <a:sym typeface="Arial"/>
              </a:rPr>
              <a:t>Koulutuksessa myös käytettiin mahdollisimman paljon sovellusten toimintamahdollisuuksia ja osallistujat esittelivät itse virtuaalisesti töitään ja tuloksiaan saadakseen myös esittämisen kokemuksia. Virtuaalitapaamiset tallennettiin esimerkiksi poissaolleita varten. </a:t>
            </a:r>
          </a:p>
          <a:p>
            <a:pPr marL="0" indent="0">
              <a:spcBef>
                <a:spcPts val="1800"/>
              </a:spcBef>
              <a:buNone/>
            </a:pPr>
            <a:r>
              <a:rPr lang="fi-FI" sz="1800" b="1" dirty="0">
                <a:sym typeface="Arial"/>
              </a:rPr>
              <a:t>Työskentelyä tukevat verkkosovellukset</a:t>
            </a:r>
          </a:p>
          <a:p>
            <a:pPr marL="457189" lvl="1" indent="0">
              <a:buNone/>
            </a:pPr>
            <a:r>
              <a:rPr lang="fi-FI" sz="1800" dirty="0">
                <a:sym typeface="Arial"/>
              </a:rPr>
              <a:t>Koulutuksen </a:t>
            </a:r>
            <a:r>
              <a:rPr lang="fi-FI" sz="1800" dirty="0" err="1">
                <a:sym typeface="Arial"/>
              </a:rPr>
              <a:t>lähi</a:t>
            </a:r>
            <a:r>
              <a:rPr lang="fi-FI" sz="1800" dirty="0">
                <a:sym typeface="Arial"/>
              </a:rPr>
              <a:t>- ja etäjaksojen työskentelyssä käytettiin lisäksi monia digityövälineitä (esim. Padlet-seinä ideointiin, Google-asiakirja kommenttien kokoamiseen, </a:t>
            </a:r>
            <a:r>
              <a:rPr lang="fi-FI" sz="1800" dirty="0" err="1">
                <a:sym typeface="Arial"/>
              </a:rPr>
              <a:t>Tricider</a:t>
            </a:r>
            <a:r>
              <a:rPr lang="fi-FI" sz="1800" dirty="0">
                <a:sym typeface="Arial"/>
              </a:rPr>
              <a:t>-seinä ehdotusten esittämiseen ja arviointiin). </a:t>
            </a:r>
          </a:p>
          <a:p>
            <a:pPr marL="457189" lvl="1" indent="0">
              <a:buNone/>
            </a:pPr>
            <a:r>
              <a:rPr lang="fi-FI" sz="1800" dirty="0">
                <a:sym typeface="Arial"/>
              </a:rPr>
              <a:t>Kaikki sovellukset olivat sellaisia, ettei niihin tarvitse erikseen kirjautua käyttäjätunnuksella päästäkseen muokkaamaan sisältöjä, mikä on hyödyllistä erityisesti, jos osallistujat tulevat eri organisaatioista.</a:t>
            </a:r>
            <a:endParaRPr lang="fi-FI" sz="1800" dirty="0"/>
          </a:p>
          <a:p>
            <a:endParaRPr lang="fi-FI" sz="1800" dirty="0">
              <a:sym typeface="Arial"/>
            </a:endParaRPr>
          </a:p>
        </p:txBody>
      </p:sp>
    </p:spTree>
    <p:extLst>
      <p:ext uri="{BB962C8B-B14F-4D97-AF65-F5344CB8AC3E}">
        <p14:creationId xmlns:p14="http://schemas.microsoft.com/office/powerpoint/2010/main" val="139366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7"/>
          <p:cNvSpPr txBox="1">
            <a:spLocks noGrp="1"/>
          </p:cNvSpPr>
          <p:nvPr>
            <p:ph type="title"/>
          </p:nvPr>
        </p:nvSpPr>
        <p:spPr/>
        <p:txBody>
          <a:bodyPr/>
          <a:lstStyle/>
          <a:p>
            <a:r>
              <a:rPr lang="fi-FI" dirty="0">
                <a:sym typeface="Arial"/>
              </a:rPr>
              <a:t>Hyväksi havaittua 1</a:t>
            </a:r>
            <a:endParaRPr lang="fi-FI" dirty="0"/>
          </a:p>
        </p:txBody>
      </p:sp>
      <p:sp>
        <p:nvSpPr>
          <p:cNvPr id="246" name="Google Shape;246;p37"/>
          <p:cNvSpPr txBox="1">
            <a:spLocks noGrp="1"/>
          </p:cNvSpPr>
          <p:nvPr>
            <p:ph type="body" idx="1"/>
          </p:nvPr>
        </p:nvSpPr>
        <p:spPr>
          <a:xfrm>
            <a:off x="838200" y="1611985"/>
            <a:ext cx="10515600" cy="3261673"/>
          </a:xfrm>
        </p:spPr>
        <p:txBody>
          <a:bodyPr>
            <a:normAutofit/>
          </a:bodyPr>
          <a:lstStyle/>
          <a:p>
            <a:r>
              <a:rPr lang="fi-FI" sz="1800" dirty="0">
                <a:sym typeface="Arial"/>
              </a:rPr>
              <a:t>Virtuaalikurssin </a:t>
            </a:r>
            <a:r>
              <a:rPr lang="fi-FI" sz="1800" b="1" dirty="0">
                <a:sym typeface="Arial"/>
              </a:rPr>
              <a:t>suunnittelun on oltava tarkkaa</a:t>
            </a:r>
            <a:r>
              <a:rPr lang="fi-FI" sz="1800" dirty="0">
                <a:sym typeface="Arial"/>
              </a:rPr>
              <a:t>: kaikki työskentely on etukäteen suunniteltava ja työskentelylle on järjestettävä mahdollisuus joko virtuaalisissa tapaamisissa virtuaalisella luokkahuonesovelluksella tai verkkosovelluksilla etäjaksoilla. Suunnittelua helpottaa se, että käytettyyn työskentely-ympäristöön voi ennakolta rakentaa kurssin tapaamiset ja muut keskeiset toiminnot.</a:t>
            </a:r>
          </a:p>
          <a:p>
            <a:r>
              <a:rPr lang="fi-FI" sz="1800" dirty="0">
                <a:sym typeface="Arial"/>
              </a:rPr>
              <a:t>Virtuaalisen luokkahuonetilan </a:t>
            </a:r>
            <a:r>
              <a:rPr lang="fi-FI" sz="1800" b="1" dirty="0">
                <a:sym typeface="Arial"/>
              </a:rPr>
              <a:t>tekninen testaus on tärkeää </a:t>
            </a:r>
            <a:r>
              <a:rPr lang="fi-FI" sz="1800" dirty="0">
                <a:sym typeface="Arial"/>
              </a:rPr>
              <a:t>ja siihen on varattava aikaa hyvissä ajoin ennen tapaamista (pari päivää ennen tapaamista, jotta osallistuja ehtii ratkaista mahdolliset ongelmat). Lisäksi teknisen varahenkilön on hyvä olla mukana virtuaalitapaamisissa vastaamassa sujuvasta toiminnasta (esim. tekninen neuvominen tai osallistujien hyväksyminen virtuaalitilaan koulutuksen aikana).</a:t>
            </a:r>
          </a:p>
          <a:p>
            <a:r>
              <a:rPr lang="fi-FI" sz="1800" dirty="0">
                <a:sym typeface="Arial"/>
              </a:rPr>
              <a:t>Virtuaalitapaamisessa </a:t>
            </a:r>
            <a:r>
              <a:rPr lang="fi-FI" sz="1800" b="1" dirty="0">
                <a:sym typeface="Arial"/>
              </a:rPr>
              <a:t>käytettävät työvälineet, linkit verkkoympäristöihin ym. tarvittava oltava esillä ja näkyvissä</a:t>
            </a:r>
            <a:r>
              <a:rPr lang="fi-FI" sz="1800" dirty="0">
                <a:sym typeface="Arial"/>
              </a:rPr>
              <a:t>. Lisäksi etäjaksojen viestinnässä on hyvä muistuttaa tärkeistä linkeistä, joita koulutuksessa tarvitaan. </a:t>
            </a:r>
          </a:p>
          <a:p>
            <a:endParaRPr lang="fi-FI" sz="1800" dirty="0">
              <a:sym typeface="Arial"/>
            </a:endParaRPr>
          </a:p>
        </p:txBody>
      </p:sp>
    </p:spTree>
    <p:extLst>
      <p:ext uri="{BB962C8B-B14F-4D97-AF65-F5344CB8AC3E}">
        <p14:creationId xmlns:p14="http://schemas.microsoft.com/office/powerpoint/2010/main" val="3129145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8"/>
          <p:cNvSpPr txBox="1">
            <a:spLocks noGrp="1"/>
          </p:cNvSpPr>
          <p:nvPr>
            <p:ph type="title"/>
          </p:nvPr>
        </p:nvSpPr>
        <p:spPr/>
        <p:txBody>
          <a:bodyPr/>
          <a:lstStyle/>
          <a:p>
            <a:r>
              <a:rPr lang="fi-FI" dirty="0">
                <a:sym typeface="Arial"/>
              </a:rPr>
              <a:t>Hyväksi havaittua 2</a:t>
            </a:r>
            <a:endParaRPr lang="fi-FI" dirty="0"/>
          </a:p>
        </p:txBody>
      </p:sp>
      <p:sp>
        <p:nvSpPr>
          <p:cNvPr id="256" name="Google Shape;256;p38"/>
          <p:cNvSpPr txBox="1">
            <a:spLocks noGrp="1"/>
          </p:cNvSpPr>
          <p:nvPr>
            <p:ph type="body" idx="1"/>
          </p:nvPr>
        </p:nvSpPr>
        <p:spPr>
          <a:xfrm>
            <a:off x="838200" y="1555423"/>
            <a:ext cx="10515600" cy="4091233"/>
          </a:xfrm>
        </p:spPr>
        <p:txBody>
          <a:bodyPr>
            <a:noAutofit/>
          </a:bodyPr>
          <a:lstStyle/>
          <a:p>
            <a:r>
              <a:rPr lang="fi-FI" sz="1800" dirty="0">
                <a:sym typeface="Arial"/>
              </a:rPr>
              <a:t>Oppimisen ja työskentelyn tavoitteet  on tärkeää selvittää koulutuksen alussa → </a:t>
            </a:r>
            <a:r>
              <a:rPr lang="fi-FI" sz="1800" b="1" dirty="0">
                <a:sym typeface="Arial"/>
              </a:rPr>
              <a:t>Virtuaaliopetuksen </a:t>
            </a:r>
            <a:r>
              <a:rPr lang="fi-FI" sz="1800" b="1" dirty="0" err="1">
                <a:sym typeface="Arial"/>
              </a:rPr>
              <a:t>läsnäolevaa</a:t>
            </a:r>
            <a:r>
              <a:rPr lang="fi-FI" sz="1800" b="1" dirty="0">
                <a:sym typeface="Arial"/>
              </a:rPr>
              <a:t> työskentelytapaa hyvä korostaa heti koulutuksen alussa</a:t>
            </a:r>
            <a:r>
              <a:rPr lang="fi-FI" sz="1800" dirty="0">
                <a:sym typeface="Arial"/>
              </a:rPr>
              <a:t>, tapaamiset vaativat keskittymistä, vuorovaikutusta ja läsnäoloa verkossa, ei vain passiivista kuuntelemista muun toiminnan ohella.</a:t>
            </a:r>
          </a:p>
          <a:p>
            <a:r>
              <a:rPr lang="fi-FI" sz="1800" dirty="0">
                <a:sym typeface="Arial"/>
              </a:rPr>
              <a:t>Virtuaalitapaamisten </a:t>
            </a:r>
            <a:r>
              <a:rPr lang="fi-FI" sz="1800" b="1" dirty="0">
                <a:sym typeface="Arial"/>
              </a:rPr>
              <a:t>aikataulutus ja eteneminen on hyvä kuvata jo ennakkoon oppimisympäristöön</a:t>
            </a:r>
            <a:r>
              <a:rPr lang="fi-FI" sz="1800" dirty="0">
                <a:sym typeface="Arial"/>
              </a:rPr>
              <a:t>, näin siihen on helpompi orientoitua.</a:t>
            </a:r>
          </a:p>
          <a:p>
            <a:r>
              <a:rPr lang="fi-FI" sz="1800" b="1" dirty="0">
                <a:sym typeface="Arial"/>
              </a:rPr>
              <a:t>Koulutuksessa pitää vuorotella luentojen ja toiminnan välillä</a:t>
            </a:r>
            <a:r>
              <a:rPr lang="fi-FI" sz="1800" dirty="0">
                <a:sym typeface="Arial"/>
              </a:rPr>
              <a:t>. Luennot pidettiin lyhyinä, noin 20 min. Korkeintaan. Osallistujien aktiivisuutta toteutettiin esimerkiksi yhteistehtävillä samaan aikaan johonkin avoimeen pilvipalveluun, ryhmätehtävillä käytetyssä virtuaalitilassa, </a:t>
            </a:r>
            <a:r>
              <a:rPr lang="fi-FI" sz="1800" dirty="0" err="1">
                <a:sym typeface="Arial"/>
              </a:rPr>
              <a:t>chattikeskusteluna</a:t>
            </a:r>
            <a:r>
              <a:rPr lang="fi-FI" sz="1800" dirty="0">
                <a:sym typeface="Arial"/>
              </a:rPr>
              <a:t> tai tavallisena virtuaalisena keskusteluna.</a:t>
            </a:r>
          </a:p>
          <a:p>
            <a:r>
              <a:rPr lang="fi-FI" sz="1800" b="1" dirty="0">
                <a:sym typeface="Arial"/>
              </a:rPr>
              <a:t>Koulutuksen kestolla oli merkitystä</a:t>
            </a:r>
            <a:r>
              <a:rPr lang="fi-FI" sz="1800" dirty="0">
                <a:sym typeface="Arial"/>
              </a:rPr>
              <a:t>: lyhyemmissä koulutuksissa oli vaikeampi toteuttaa osallistujien yhteisöllistä työskentelyä ja samalla edetä keskeisissä sisällöissä riittävän syvälle. Kokemuksemme mukaan yhdeksän kerran kurssit olivat onnistuneempia kuin lyhyet viiden kerran tapaamiset.</a:t>
            </a:r>
          </a:p>
          <a:p>
            <a:r>
              <a:rPr lang="fi-FI" sz="1800" b="1" dirty="0">
                <a:sym typeface="Arial"/>
              </a:rPr>
              <a:t>Virtuaalisession pituudella on merkitystä</a:t>
            </a:r>
            <a:r>
              <a:rPr lang="fi-FI" sz="1800" dirty="0">
                <a:sym typeface="Arial"/>
              </a:rPr>
              <a:t>: Interaktiivisten virtuaalitapaamisten kesto oli kaksi tuntia sisältäen noin 10 minuutin tauon → tämän pidempää verkkotapaamista ei kannata pitää, sillä intensiivisen keskittymiskyvyn ylläpitäminen on vaikeaa tämän jälkeen.</a:t>
            </a:r>
          </a:p>
        </p:txBody>
      </p:sp>
    </p:spTree>
    <p:extLst>
      <p:ext uri="{BB962C8B-B14F-4D97-AF65-F5344CB8AC3E}">
        <p14:creationId xmlns:p14="http://schemas.microsoft.com/office/powerpoint/2010/main" val="3062870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7" name="Google Shape;267;p39"/>
          <p:cNvSpPr txBox="1">
            <a:spLocks noGrp="1"/>
          </p:cNvSpPr>
          <p:nvPr>
            <p:ph type="title"/>
          </p:nvPr>
        </p:nvSpPr>
        <p:spPr/>
        <p:txBody>
          <a:bodyPr>
            <a:normAutofit fontScale="90000"/>
          </a:bodyPr>
          <a:lstStyle/>
          <a:p>
            <a:r>
              <a:rPr lang="fi-FI">
                <a:sym typeface="Arial"/>
              </a:rPr>
              <a:t>Ohjeita laadukkaaseen virtuaaliopetukseen </a:t>
            </a:r>
          </a:p>
          <a:p>
            <a:r>
              <a:rPr lang="fi-FI">
                <a:sym typeface="Arial"/>
              </a:rPr>
              <a:t>(esimerkki osallistujien yhteisestä tuotoksesta)</a:t>
            </a:r>
            <a:endParaRPr lang="fi-FI"/>
          </a:p>
        </p:txBody>
      </p:sp>
      <p:sp>
        <p:nvSpPr>
          <p:cNvPr id="265" name="Google Shape;265;p39"/>
          <p:cNvSpPr txBox="1">
            <a:spLocks noGrp="1"/>
          </p:cNvSpPr>
          <p:nvPr>
            <p:ph type="body" idx="1"/>
          </p:nvPr>
        </p:nvSpPr>
        <p:spPr/>
        <p:txBody>
          <a:bodyPr>
            <a:normAutofit fontScale="85000" lnSpcReduction="10000"/>
          </a:bodyPr>
          <a:lstStyle/>
          <a:p>
            <a:r>
              <a:rPr lang="fi-FI" dirty="0"/>
              <a:t>Hyvä etukäteissuunnittelu</a:t>
            </a:r>
          </a:p>
          <a:p>
            <a:r>
              <a:rPr lang="fi-FI" dirty="0"/>
              <a:t>Tavoitteet ja arvioinnin kriteerit selkeästi heti alkuun.</a:t>
            </a:r>
          </a:p>
          <a:p>
            <a:r>
              <a:rPr lang="fi-FI" dirty="0"/>
              <a:t>Oppijalle mahdollisuus omien tavoitteiden asettamiseen motivoi</a:t>
            </a:r>
          </a:p>
          <a:p>
            <a:r>
              <a:rPr lang="fi-FI" dirty="0"/>
              <a:t>Visuaalisuus: sivujen pitää houkutella. Visuaaliset elementit tukevat oppimista.</a:t>
            </a:r>
          </a:p>
          <a:p>
            <a:r>
              <a:rPr lang="fi-FI" dirty="0"/>
              <a:t>Aikataulu ja deadlinet pitää olla näkyvillä. </a:t>
            </a:r>
          </a:p>
          <a:p>
            <a:r>
              <a:rPr lang="fi-FI" dirty="0"/>
              <a:t>Paljon vuorovaikutteisuutta; toisten töiden kommentointia, kyselyjä, keskusteluja</a:t>
            </a:r>
          </a:p>
          <a:p>
            <a:r>
              <a:rPr lang="fi-FI" dirty="0"/>
              <a:t>Vuorovaikutuksen on oltava tarkoituksenmukaista, pedagoginen ajatus mietitty. </a:t>
            </a:r>
          </a:p>
          <a:p>
            <a:r>
              <a:rPr lang="fi-FI" dirty="0"/>
              <a:t>Miten verkkokurssille saisi mukaan inhimillisyyttä, tunteita ja huumoria, kevennystä?</a:t>
            </a:r>
          </a:p>
          <a:p>
            <a:endParaRPr lang="fi-FI" dirty="0"/>
          </a:p>
          <a:p>
            <a:endParaRPr lang="fi-FI" dirty="0">
              <a:sym typeface="Arial"/>
            </a:endParaRPr>
          </a:p>
        </p:txBody>
      </p:sp>
    </p:spTree>
    <p:extLst>
      <p:ext uri="{BB962C8B-B14F-4D97-AF65-F5344CB8AC3E}">
        <p14:creationId xmlns:p14="http://schemas.microsoft.com/office/powerpoint/2010/main" val="106622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p:nvPr/>
        </p:nvSpPr>
        <p:spPr>
          <a:xfrm>
            <a:off x="1432874" y="1829400"/>
            <a:ext cx="9464512" cy="3826000"/>
          </a:xfrm>
          <a:prstGeom prst="rect">
            <a:avLst/>
          </a:prstGeom>
          <a:noFill/>
          <a:ln>
            <a:noFill/>
          </a:ln>
        </p:spPr>
        <p:txBody>
          <a:bodyPr spcFirstLastPara="1" wrap="square" lIns="121900" tIns="60933" rIns="121900" bIns="60933" anchor="t" anchorCtr="0">
            <a:noAutofit/>
          </a:bodyPr>
          <a:lstStyle/>
          <a:p>
            <a:pPr>
              <a:lnSpc>
                <a:spcPct val="80000"/>
              </a:lnSpc>
            </a:pPr>
            <a:r>
              <a:rPr lang="en" sz="2400" dirty="0">
                <a:solidFill>
                  <a:srgbClr val="000000"/>
                </a:solidFill>
                <a:latin typeface="Calibri"/>
                <a:ea typeface="Calibri"/>
                <a:cs typeface="Calibri"/>
                <a:sym typeface="Calibri"/>
              </a:rPr>
              <a:t>Näitä materiaaleja saa käyttää, jakaa, muokata ja kääntää, myös kaupallisesti. </a:t>
            </a:r>
            <a:endParaRPr sz="2400" dirty="0">
              <a:solidFill>
                <a:srgbClr val="000000"/>
              </a:solidFill>
              <a:latin typeface="Calibri"/>
              <a:ea typeface="Calibri"/>
              <a:cs typeface="Calibri"/>
              <a:sym typeface="Calibri"/>
            </a:endParaRPr>
          </a:p>
          <a:p>
            <a:pPr>
              <a:lnSpc>
                <a:spcPct val="80000"/>
              </a:lnSpc>
              <a:spcBef>
                <a:spcPts val="1333"/>
              </a:spcBef>
            </a:pPr>
            <a:r>
              <a:rPr lang="en" sz="2400" dirty="0">
                <a:solidFill>
                  <a:srgbClr val="000000"/>
                </a:solidFill>
                <a:latin typeface="Calibri"/>
                <a:ea typeface="Calibri"/>
                <a:cs typeface="Calibri"/>
                <a:sym typeface="Calibri"/>
              </a:rPr>
              <a:t>Ehtona on, tämä materiaali mainitaan asianmukaisesti seuraavalla tavalla: </a:t>
            </a:r>
            <a:endParaRPr sz="2400" dirty="0">
              <a:solidFill>
                <a:srgbClr val="000000"/>
              </a:solidFill>
              <a:latin typeface="Calibri"/>
              <a:ea typeface="Calibri"/>
              <a:cs typeface="Calibri"/>
              <a:sym typeface="Calibri"/>
            </a:endParaRPr>
          </a:p>
          <a:p>
            <a:pPr marL="457189" indent="-440256">
              <a:lnSpc>
                <a:spcPct val="80000"/>
              </a:lnSpc>
              <a:spcBef>
                <a:spcPts val="1333"/>
              </a:spcBef>
              <a:buClr>
                <a:srgbClr val="000000"/>
              </a:buClr>
              <a:buSzPts val="1800"/>
              <a:buChar char="•"/>
            </a:pPr>
            <a:r>
              <a:rPr lang="en" sz="2400" dirty="0">
                <a:solidFill>
                  <a:srgbClr val="000000"/>
                </a:solidFill>
                <a:latin typeface="Calibri"/>
                <a:ea typeface="Calibri"/>
                <a:cs typeface="Calibri"/>
                <a:sym typeface="Calibri"/>
              </a:rPr>
              <a:t>Kirjoittajien nimet</a:t>
            </a:r>
            <a:endParaRPr sz="2400" dirty="0">
              <a:solidFill>
                <a:srgbClr val="000000"/>
              </a:solidFill>
              <a:latin typeface="Calibri"/>
              <a:ea typeface="Calibri"/>
              <a:cs typeface="Calibri"/>
              <a:sym typeface="Calibri"/>
            </a:endParaRPr>
          </a:p>
          <a:p>
            <a:pPr marL="457189" indent="-440256">
              <a:lnSpc>
                <a:spcPct val="80000"/>
              </a:lnSpc>
              <a:spcBef>
                <a:spcPts val="1333"/>
              </a:spcBef>
              <a:buClr>
                <a:srgbClr val="000000"/>
              </a:buClr>
              <a:buSzPts val="1800"/>
              <a:buChar char="•"/>
            </a:pPr>
            <a:r>
              <a:rPr lang="en" sz="2400" dirty="0">
                <a:solidFill>
                  <a:srgbClr val="000000"/>
                </a:solidFill>
                <a:latin typeface="Calibri"/>
                <a:ea typeface="Calibri"/>
                <a:cs typeface="Calibri"/>
                <a:sym typeface="Calibri"/>
              </a:rPr>
              <a:t>Otsikko</a:t>
            </a:r>
            <a:endParaRPr sz="2400" dirty="0">
              <a:solidFill>
                <a:srgbClr val="000000"/>
              </a:solidFill>
              <a:latin typeface="Calibri"/>
              <a:ea typeface="Calibri"/>
              <a:cs typeface="Calibri"/>
              <a:sym typeface="Calibri"/>
            </a:endParaRPr>
          </a:p>
          <a:p>
            <a:pPr>
              <a:lnSpc>
                <a:spcPct val="80000"/>
              </a:lnSpc>
              <a:spcBef>
                <a:spcPts val="1333"/>
              </a:spcBef>
            </a:pPr>
            <a:r>
              <a:rPr lang="en" sz="2400" dirty="0">
                <a:solidFill>
                  <a:srgbClr val="000000"/>
                </a:solidFill>
                <a:latin typeface="Calibri"/>
                <a:ea typeface="Calibri"/>
                <a:cs typeface="Calibri"/>
                <a:sym typeface="Calibri"/>
              </a:rPr>
              <a:t>Lisää tietoa CC BY 4.0 -lisenssistä: </a:t>
            </a:r>
            <a:r>
              <a:rPr lang="en" sz="2400" u="sng" dirty="0">
                <a:solidFill>
                  <a:srgbClr val="0563C1"/>
                </a:solidFill>
                <a:latin typeface="Calibri"/>
                <a:ea typeface="Calibri"/>
                <a:cs typeface="Calibri"/>
                <a:sym typeface="Calibri"/>
                <a:hlinkClick r:id="rId3"/>
              </a:rPr>
              <a:t>http://creativecommons.fi/lisenssit</a:t>
            </a:r>
            <a:r>
              <a:rPr lang="en" sz="2400" dirty="0">
                <a:solidFill>
                  <a:srgbClr val="000000"/>
                </a:solidFill>
                <a:latin typeface="Calibri"/>
                <a:ea typeface="Calibri"/>
                <a:cs typeface="Calibri"/>
                <a:sym typeface="Calibri"/>
              </a:rPr>
              <a:t>  </a:t>
            </a:r>
            <a:endParaRPr sz="2400" dirty="0">
              <a:solidFill>
                <a:srgbClr val="000000"/>
              </a:solidFill>
              <a:latin typeface="Calibri"/>
              <a:ea typeface="Calibri"/>
              <a:cs typeface="Calibri"/>
              <a:sym typeface="Calibri"/>
            </a:endParaRPr>
          </a:p>
          <a:p>
            <a:pPr>
              <a:lnSpc>
                <a:spcPct val="80000"/>
              </a:lnSpc>
              <a:spcBef>
                <a:spcPts val="1333"/>
              </a:spcBef>
            </a:pPr>
            <a:r>
              <a:rPr lang="en" sz="2400" dirty="0">
                <a:solidFill>
                  <a:srgbClr val="000000"/>
                </a:solidFill>
                <a:latin typeface="Calibri"/>
                <a:ea typeface="Calibri"/>
                <a:cs typeface="Calibri"/>
                <a:sym typeface="Calibri"/>
              </a:rPr>
              <a:t>Tekijänoikeus säilyy aina kirjoittajilla.</a:t>
            </a:r>
            <a:endParaRPr sz="2400" dirty="0">
              <a:solidFill>
                <a:srgbClr val="000000"/>
              </a:solidFill>
              <a:latin typeface="Calibri"/>
              <a:ea typeface="Calibri"/>
              <a:cs typeface="Calibri"/>
              <a:sym typeface="Calibri"/>
            </a:endParaRPr>
          </a:p>
          <a:p>
            <a:pPr>
              <a:lnSpc>
                <a:spcPct val="80000"/>
              </a:lnSpc>
              <a:spcBef>
                <a:spcPts val="1333"/>
              </a:spcBef>
            </a:pPr>
            <a:endParaRPr sz="2667" dirty="0">
              <a:solidFill>
                <a:srgbClr val="000000"/>
              </a:solidFill>
              <a:latin typeface="Calibri"/>
              <a:ea typeface="Calibri"/>
              <a:cs typeface="Calibri"/>
              <a:sym typeface="Calibri"/>
            </a:endParaRPr>
          </a:p>
        </p:txBody>
      </p:sp>
      <p:sp>
        <p:nvSpPr>
          <p:cNvPr id="150" name="Google Shape;150;p27"/>
          <p:cNvSpPr txBox="1"/>
          <p:nvPr/>
        </p:nvSpPr>
        <p:spPr>
          <a:xfrm>
            <a:off x="3286867" y="788531"/>
            <a:ext cx="5242800" cy="889600"/>
          </a:xfrm>
          <a:prstGeom prst="rect">
            <a:avLst/>
          </a:prstGeom>
          <a:noFill/>
          <a:ln>
            <a:noFill/>
          </a:ln>
        </p:spPr>
        <p:txBody>
          <a:bodyPr spcFirstLastPara="1" wrap="square" lIns="121900" tIns="60933" rIns="121900" bIns="60933" anchor="b" anchorCtr="0">
            <a:noAutofit/>
          </a:bodyPr>
          <a:lstStyle/>
          <a:p>
            <a:pPr>
              <a:lnSpc>
                <a:spcPct val="90000"/>
              </a:lnSpc>
              <a:buClr>
                <a:srgbClr val="000000"/>
              </a:buClr>
              <a:buSzPts val="3200"/>
            </a:pPr>
            <a:r>
              <a:rPr lang="en" sz="4000" dirty="0"/>
              <a:t>Tekijänoikeudet  </a:t>
            </a:r>
            <a:endParaRPr sz="4000" dirty="0"/>
          </a:p>
        </p:txBody>
      </p:sp>
    </p:spTree>
    <p:extLst>
      <p:ext uri="{BB962C8B-B14F-4D97-AF65-F5344CB8AC3E}">
        <p14:creationId xmlns:p14="http://schemas.microsoft.com/office/powerpoint/2010/main" val="281365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p:txBody>
          <a:bodyPr/>
          <a:lstStyle/>
          <a:p>
            <a:r>
              <a:rPr lang="fi-FI" dirty="0">
                <a:sym typeface="Arial"/>
              </a:rPr>
              <a:t>Lähtökohta</a:t>
            </a:r>
          </a:p>
        </p:txBody>
      </p:sp>
      <p:sp>
        <p:nvSpPr>
          <p:cNvPr id="160" name="Google Shape;160;p28"/>
          <p:cNvSpPr txBox="1">
            <a:spLocks noGrp="1"/>
          </p:cNvSpPr>
          <p:nvPr>
            <p:ph type="body" idx="1"/>
          </p:nvPr>
        </p:nvSpPr>
        <p:spPr>
          <a:xfrm>
            <a:off x="838200" y="1721928"/>
            <a:ext cx="10515600" cy="4351338"/>
          </a:xfrm>
        </p:spPr>
        <p:txBody>
          <a:bodyPr>
            <a:normAutofit fontScale="85000" lnSpcReduction="20000"/>
          </a:bodyPr>
          <a:lstStyle/>
          <a:p>
            <a:r>
              <a:rPr lang="fi-FI" b="0" dirty="0">
                <a:sym typeface="Arial"/>
              </a:rPr>
              <a:t>Virtuaalinen opetus tekee mahdolliseksi opetuksen ja opiskelun huolimatta välimatkoista ja paikasta ja siksi se on yksi ratkaisu korvata tai monipuolistaa opetusta eri kouluasteilla. </a:t>
            </a:r>
          </a:p>
          <a:p>
            <a:r>
              <a:rPr lang="fi-FI" b="0" dirty="0">
                <a:sym typeface="Arial"/>
              </a:rPr>
              <a:t>Opettajilla ei välttämättä ole kokemusta virtuaaliopetuksen järjestämiseen liittyvistä pedagogisista menetelmistä ja välineistä sekä teknisistä ratkaisuista, jotka auttavat toimivan virtuaaliopetuksen järjestämistä pedagogisesti mielekkäästi. Siksi opettajat kaipaavat täydennyskoulutusta ja tukea virtuaaliopetuksen suunnitteluun, toteuttamiseen sekä tietoa virtuaaliopetuksen erityispiirteistä, joita ottaa huomioon virtuaaliopetusta järjestettäessä</a:t>
            </a:r>
          </a:p>
          <a:p>
            <a:r>
              <a:rPr lang="fi-FI" b="0" dirty="0">
                <a:sym typeface="Arial"/>
              </a:rPr>
              <a:t>Helsingin yliopiston Technology in Education </a:t>
            </a:r>
            <a:r>
              <a:rPr lang="fi-FI" b="0" dirty="0" err="1">
                <a:sym typeface="Arial"/>
              </a:rPr>
              <a:t>Research</a:t>
            </a:r>
            <a:r>
              <a:rPr lang="fi-FI" b="0" dirty="0">
                <a:sym typeface="Arial"/>
              </a:rPr>
              <a:t> Group Käyttäytymistieteellisestä tiedekunnasta ja </a:t>
            </a:r>
            <a:r>
              <a:rPr lang="fi-FI" b="0" dirty="0" err="1">
                <a:sym typeface="Arial"/>
              </a:rPr>
              <a:t>Hy</a:t>
            </a:r>
            <a:r>
              <a:rPr lang="fi-FI" b="0" dirty="0">
                <a:sym typeface="Arial"/>
              </a:rPr>
              <a:t>+ saivat rahoitusta Virtuaaliluokka-opetuksen täydennyskoulutukseen Opetushallitukselta. Hanke sisälsi kaksi koulutuskokonaisuutta, jotka toteutettiin vuoden 2019 aikana. Lisäksi muulla rahoituksella toteutettiin kaksi kurssia. Tässä esityksessä kuvataan kokemuksia ja hyviä käytäntöjä pidetyiltä kursseilta.</a:t>
            </a:r>
          </a:p>
          <a:p>
            <a:endParaRPr lang="fi-FI" b="0" dirty="0">
              <a:sym typeface="Arial"/>
            </a:endParaRPr>
          </a:p>
          <a:p>
            <a:endParaRPr lang="fi-FI" b="0" dirty="0">
              <a:sym typeface="Arial"/>
            </a:endParaRPr>
          </a:p>
          <a:p>
            <a:endParaRPr lang="fi-FI" b="0" dirty="0">
              <a:sym typeface="Arial"/>
            </a:endParaRPr>
          </a:p>
          <a:p>
            <a:endParaRPr lang="fi-FI" b="0" dirty="0">
              <a:sym typeface="Arial"/>
            </a:endParaRPr>
          </a:p>
          <a:p>
            <a:endParaRPr lang="fi-FI" b="0" dirty="0"/>
          </a:p>
        </p:txBody>
      </p:sp>
    </p:spTree>
    <p:extLst>
      <p:ext uri="{BB962C8B-B14F-4D97-AF65-F5344CB8AC3E}">
        <p14:creationId xmlns:p14="http://schemas.microsoft.com/office/powerpoint/2010/main" val="3877489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Google Shape;170;p29"/>
          <p:cNvSpPr txBox="1">
            <a:spLocks noGrp="1"/>
          </p:cNvSpPr>
          <p:nvPr>
            <p:ph type="title"/>
          </p:nvPr>
        </p:nvSpPr>
        <p:spPr/>
        <p:txBody>
          <a:bodyPr/>
          <a:lstStyle/>
          <a:p>
            <a:r>
              <a:rPr lang="fi-FI" dirty="0">
                <a:sym typeface="Arial"/>
              </a:rPr>
              <a:t>Kohderyhmä ja osallistuminen  </a:t>
            </a:r>
            <a:endParaRPr lang="fi-FI" dirty="0"/>
          </a:p>
        </p:txBody>
      </p:sp>
      <p:sp>
        <p:nvSpPr>
          <p:cNvPr id="169" name="Google Shape;169;p29"/>
          <p:cNvSpPr txBox="1">
            <a:spLocks noGrp="1"/>
          </p:cNvSpPr>
          <p:nvPr>
            <p:ph type="body" idx="1"/>
          </p:nvPr>
        </p:nvSpPr>
        <p:spPr>
          <a:xfrm>
            <a:off x="838200" y="1627659"/>
            <a:ext cx="10515600" cy="4351338"/>
          </a:xfrm>
        </p:spPr>
        <p:txBody>
          <a:bodyPr>
            <a:normAutofit/>
          </a:bodyPr>
          <a:lstStyle/>
          <a:p>
            <a:r>
              <a:rPr lang="fi-FI" sz="2400" b="0" dirty="0">
                <a:sym typeface="Arial"/>
              </a:rPr>
              <a:t>Koulutusten kohderyhminä olivat opettajat perusopetuksesta, lukioista sekä ammatillisten oppilaitosten ja vapaan sivistystyön oppilaitoksista (kunnan ylläpitämät aikuisopistot, kansalaisopistot).</a:t>
            </a:r>
          </a:p>
          <a:p>
            <a:r>
              <a:rPr lang="fi-FI" sz="2400" b="0" dirty="0">
                <a:sym typeface="Arial"/>
              </a:rPr>
              <a:t>Osallistuminen edellytyksenä oli osallistuminen kaikkiin virtuaalitapaamisiin ja sitoutuminen koulutuksen suorittamiseen. Tarvittaessa poissaolot korvattiin tutustumalla tallennettuun koulutukseen ja muihin materiaaleihin ja kirjoittamalla niistä.</a:t>
            </a:r>
          </a:p>
          <a:p>
            <a:r>
              <a:rPr lang="fi-FI" sz="2400" b="0" dirty="0">
                <a:sym typeface="Arial"/>
              </a:rPr>
              <a:t>Osallistujilta ei edellytetty erityistä digiosaamista koulutukseen osallistumisen vuoksi, mutta digiteknologian käytön perusosaaminen oli tarpeen. Lisäksi osallistujilla oli oltava käytössä tietokone, mikrofoni ja videon käyttö. Lisäksi verkkoyhteyden oli oltava kohtuullinen.</a:t>
            </a:r>
          </a:p>
        </p:txBody>
      </p:sp>
    </p:spTree>
    <p:extLst>
      <p:ext uri="{BB962C8B-B14F-4D97-AF65-F5344CB8AC3E}">
        <p14:creationId xmlns:p14="http://schemas.microsoft.com/office/powerpoint/2010/main" val="108557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p:txBody>
          <a:bodyPr/>
          <a:lstStyle/>
          <a:p>
            <a:r>
              <a:rPr lang="fi-FI" dirty="0">
                <a:sym typeface="Arial"/>
              </a:rPr>
              <a:t>Koulutuksen tavoitteet</a:t>
            </a:r>
            <a:endParaRPr lang="fi-FI" dirty="0"/>
          </a:p>
        </p:txBody>
      </p:sp>
      <p:sp>
        <p:nvSpPr>
          <p:cNvPr id="180" name="Google Shape;180;p30"/>
          <p:cNvSpPr txBox="1">
            <a:spLocks noGrp="1"/>
          </p:cNvSpPr>
          <p:nvPr>
            <p:ph type="body" idx="1"/>
          </p:nvPr>
        </p:nvSpPr>
        <p:spPr/>
        <p:txBody>
          <a:bodyPr>
            <a:normAutofit/>
          </a:bodyPr>
          <a:lstStyle/>
          <a:p>
            <a:pPr marL="0" indent="0">
              <a:buNone/>
            </a:pPr>
            <a:r>
              <a:rPr lang="fi-FI" sz="2400" b="0" dirty="0">
                <a:sym typeface="Arial"/>
              </a:rPr>
              <a:t>Tavoitteena oli oppia koulutuksen aikana seuraavia valmiuksia: </a:t>
            </a:r>
          </a:p>
          <a:p>
            <a:r>
              <a:rPr lang="fi-FI" sz="2400" b="0" dirty="0">
                <a:sym typeface="Arial"/>
              </a:rPr>
              <a:t>Suunnitella  ja toteuttaa pedagogisesti toimivaa opetusta virtuaalisesti </a:t>
            </a:r>
          </a:p>
          <a:p>
            <a:r>
              <a:rPr lang="fi-FI" sz="2400" b="0" dirty="0">
                <a:sym typeface="Arial"/>
              </a:rPr>
              <a:t>Käyttää monipuolisesti ja tarkoituksenmukaisesti virtuaaliseen opetukseen soveltuvia digiteknologian välineitä </a:t>
            </a:r>
          </a:p>
          <a:p>
            <a:r>
              <a:rPr lang="fi-FI" sz="2400" b="0" dirty="0">
                <a:sym typeface="Arial"/>
              </a:rPr>
              <a:t>Tunnistaa  virtuaalisen opetuksen erityispiirteet ja ongelmat sekä kehittää niihin ratkaisuja </a:t>
            </a:r>
          </a:p>
          <a:p>
            <a:r>
              <a:rPr lang="fi-FI" sz="2400" b="0" dirty="0">
                <a:sym typeface="Arial"/>
              </a:rPr>
              <a:t>Löytää ja kehittää yhteistyömahdollisuuksia opettajien ja oppilaitosten kesken</a:t>
            </a:r>
          </a:p>
          <a:p>
            <a:endParaRPr lang="fi-FI" sz="2400" b="0" dirty="0">
              <a:sym typeface="Arial"/>
            </a:endParaRPr>
          </a:p>
          <a:p>
            <a:endParaRPr lang="fi-FI" sz="2400" b="0" dirty="0">
              <a:sym typeface="Arial"/>
            </a:endParaRPr>
          </a:p>
          <a:p>
            <a:endParaRPr lang="fi-FI" sz="2400" b="0" dirty="0"/>
          </a:p>
          <a:p>
            <a:endParaRPr lang="fi-FI" sz="2400" b="0" dirty="0">
              <a:sym typeface="Arial"/>
            </a:endParaRPr>
          </a:p>
        </p:txBody>
      </p:sp>
    </p:spTree>
    <p:extLst>
      <p:ext uri="{BB962C8B-B14F-4D97-AF65-F5344CB8AC3E}">
        <p14:creationId xmlns:p14="http://schemas.microsoft.com/office/powerpoint/2010/main" val="340660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Google Shape;190;p31"/>
          <p:cNvSpPr txBox="1">
            <a:spLocks noGrp="1"/>
          </p:cNvSpPr>
          <p:nvPr>
            <p:ph type="title"/>
          </p:nvPr>
        </p:nvSpPr>
        <p:spPr/>
        <p:txBody>
          <a:bodyPr/>
          <a:lstStyle/>
          <a:p>
            <a:r>
              <a:rPr lang="fi-FI">
                <a:sym typeface="Arial"/>
              </a:rPr>
              <a:t>Koulutuksen sisältö ja työtavat</a:t>
            </a:r>
            <a:endParaRPr lang="fi-FI"/>
          </a:p>
        </p:txBody>
      </p:sp>
      <p:sp>
        <p:nvSpPr>
          <p:cNvPr id="189" name="Google Shape;189;p31"/>
          <p:cNvSpPr txBox="1">
            <a:spLocks noGrp="1"/>
          </p:cNvSpPr>
          <p:nvPr>
            <p:ph type="body" idx="1"/>
          </p:nvPr>
        </p:nvSpPr>
        <p:spPr>
          <a:xfrm>
            <a:off x="838200" y="1627660"/>
            <a:ext cx="10515600" cy="4009567"/>
          </a:xfrm>
        </p:spPr>
        <p:txBody>
          <a:bodyPr>
            <a:noAutofit/>
          </a:bodyPr>
          <a:lstStyle/>
          <a:p>
            <a:r>
              <a:rPr lang="fi-FI" sz="1900" dirty="0">
                <a:sym typeface="Arial"/>
              </a:rPr>
              <a:t>Koulutus toteutettiin interaktiivisina verkkotapaamisina, joihin sisältyy asiantuntijoiden alustuksia sekä itsenäistä ja yhteisöllistä työskentelyä. Lisäksi tapaamisten väliaikoina oli itsenäisiä tehtäviä (osa osallistujista toimi yhteistyössä parin tai ryhmän jäsenten kanssa myös väliaikoina).</a:t>
            </a:r>
          </a:p>
          <a:p>
            <a:r>
              <a:rPr lang="fi-FI" sz="1900" dirty="0">
                <a:sym typeface="Arial"/>
              </a:rPr>
              <a:t>Koulutus järjestettiin viiden - seitsemän kuukauden aikana. Virtuaalisia tapaamisia järjestettiin viidestä yhdeksään kertaa tänä aikana. </a:t>
            </a:r>
          </a:p>
          <a:p>
            <a:r>
              <a:rPr lang="fi-FI" sz="1900" dirty="0">
                <a:sym typeface="Arial"/>
              </a:rPr>
              <a:t>Osallistujat suunnittelivat  ja toteuttivat hankkeen aikana virtuaalisen opetusjakson, joka toteutettiin joko itsenäisesti tai yhteistyössä oman tai toisen oppilaitoksen opettajan kanssa. Suunnitelmat jaettiin verkkoympäristössä, esitettiin virtuaalisissa työpajoissa ja kehitettiin yhteistyössä muiden osallistujien kanssa koko koulutuksen ajan. </a:t>
            </a:r>
          </a:p>
          <a:p>
            <a:r>
              <a:rPr lang="fi-FI" sz="1900" dirty="0">
                <a:sym typeface="Arial"/>
              </a:rPr>
              <a:t>Koulutuksen työskentelyssä pyrittiin mallintamaan virtuaaliopetukseen hyväksi havaittuja työtapoja, jotta osallistujat saivat omakohtaisen kokemuksen virtuaaliopetukseen osallistumisesta ja sen mahdollisuuksista ja työtavoista. Lisäksi koulutuksessa käytettiin monia eri digitaalisia työvälineitä työskentelyyn, kehittämiseen ja vuorovaikutukseen, jotta osallistujat saivat hyvän käyttäjäkokemuksen välineiden käytöstä ja niiden käyttömahdollisuuksista virtuaaliopetukseen.</a:t>
            </a:r>
          </a:p>
        </p:txBody>
      </p:sp>
    </p:spTree>
    <p:extLst>
      <p:ext uri="{BB962C8B-B14F-4D97-AF65-F5344CB8AC3E}">
        <p14:creationId xmlns:p14="http://schemas.microsoft.com/office/powerpoint/2010/main" val="102273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284"/>
            <a:ext cx="10515600" cy="690675"/>
          </a:xfrm>
        </p:spPr>
        <p:txBody>
          <a:bodyPr>
            <a:normAutofit fontScale="90000"/>
          </a:bodyPr>
          <a:lstStyle/>
          <a:p>
            <a:r>
              <a:rPr lang="fi-FI" dirty="0">
                <a:sym typeface="Arial"/>
              </a:rPr>
              <a:t>Esimerkkikuvaus etenemisestä </a:t>
            </a:r>
            <a:endParaRPr lang="fi-FI" dirty="0"/>
          </a:p>
        </p:txBody>
      </p:sp>
      <p:pic>
        <p:nvPicPr>
          <p:cNvPr id="3" name="Picture 2"/>
          <p:cNvPicPr>
            <a:picLocks noChangeAspect="1"/>
          </p:cNvPicPr>
          <p:nvPr/>
        </p:nvPicPr>
        <p:blipFill>
          <a:blip r:embed="rId2"/>
          <a:stretch>
            <a:fillRect/>
          </a:stretch>
        </p:blipFill>
        <p:spPr>
          <a:xfrm>
            <a:off x="1280576" y="970959"/>
            <a:ext cx="10705504" cy="5779509"/>
          </a:xfrm>
          <a:prstGeom prst="rect">
            <a:avLst/>
          </a:prstGeom>
        </p:spPr>
      </p:pic>
    </p:spTree>
    <p:extLst>
      <p:ext uri="{BB962C8B-B14F-4D97-AF65-F5344CB8AC3E}">
        <p14:creationId xmlns:p14="http://schemas.microsoft.com/office/powerpoint/2010/main" val="43747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838200" y="358216"/>
            <a:ext cx="10515600" cy="1209923"/>
          </a:xfrm>
        </p:spPr>
        <p:txBody>
          <a:bodyPr/>
          <a:lstStyle/>
          <a:p>
            <a:r>
              <a:rPr lang="fi-FI" dirty="0">
                <a:sym typeface="Arial"/>
              </a:rPr>
              <a:t>Ohjeistus </a:t>
            </a:r>
          </a:p>
          <a:p>
            <a:endParaRPr lang="fi-FI" dirty="0"/>
          </a:p>
        </p:txBody>
      </p:sp>
      <p:sp>
        <p:nvSpPr>
          <p:cNvPr id="206" name="Google Shape;206;p33"/>
          <p:cNvSpPr txBox="1">
            <a:spLocks noGrp="1"/>
          </p:cNvSpPr>
          <p:nvPr>
            <p:ph type="body" idx="1"/>
          </p:nvPr>
        </p:nvSpPr>
        <p:spPr>
          <a:xfrm>
            <a:off x="838200" y="1326600"/>
            <a:ext cx="10515600" cy="4320094"/>
          </a:xfrm>
        </p:spPr>
        <p:txBody>
          <a:bodyPr>
            <a:noAutofit/>
          </a:bodyPr>
          <a:lstStyle/>
          <a:p>
            <a:pPr marL="0" indent="0">
              <a:buNone/>
            </a:pPr>
            <a:r>
              <a:rPr lang="fi-FI" sz="1800" b="1" dirty="0"/>
              <a:t>Ohjeistus ennen kokonaisuutta</a:t>
            </a:r>
          </a:p>
          <a:p>
            <a:pPr marL="457189" lvl="1" indent="0">
              <a:buNone/>
            </a:pPr>
            <a:r>
              <a:rPr lang="fi-FI" sz="1800" dirty="0">
                <a:sym typeface="Arial"/>
              </a:rPr>
              <a:t>Osallistujia ohjeistettiin teknisesti virtuaalitapaamisiin osallistumista varten tietokoneen, nettiyhteyden (mielellään kiinteän) ja mielellään USB-liitännällä olevan kuuloke-mikrofonin käyttöön. Monet </a:t>
            </a:r>
            <a:r>
              <a:rPr lang="fi-FI" sz="1800" dirty="0" err="1">
                <a:sym typeface="Arial"/>
              </a:rPr>
              <a:t>webinaarisovellukset</a:t>
            </a:r>
            <a:r>
              <a:rPr lang="fi-FI" sz="1800" dirty="0">
                <a:sym typeface="Arial"/>
              </a:rPr>
              <a:t> toimivat myös mobiililaitteilla omalla sovelluksella, mutta suosittelimme tietokoneen käyttöä, sillä myös muita työvälineitä käytettiin virtuaalitapaamisten aikana.</a:t>
            </a:r>
          </a:p>
          <a:p>
            <a:pPr marL="457189" lvl="1" indent="0">
              <a:buNone/>
            </a:pPr>
            <a:r>
              <a:rPr lang="fi-FI" sz="1800" dirty="0">
                <a:sym typeface="Arial"/>
              </a:rPr>
              <a:t>Lisäksi ohjattiin koulutuksessa käytettyyn verkkoympäristöön (Office 365:n OneNote)</a:t>
            </a:r>
          </a:p>
          <a:p>
            <a:pPr marL="0" indent="0">
              <a:spcBef>
                <a:spcPts val="1800"/>
              </a:spcBef>
              <a:buNone/>
            </a:pPr>
            <a:r>
              <a:rPr lang="fi-FI" sz="1800" b="1" dirty="0"/>
              <a:t>Ohjeistus virtuaalisessioissa</a:t>
            </a:r>
          </a:p>
          <a:p>
            <a:pPr marL="457189" lvl="1" indent="0">
              <a:buNone/>
            </a:pPr>
            <a:r>
              <a:rPr lang="fi-FI" sz="1800" dirty="0">
                <a:sym typeface="Arial"/>
              </a:rPr>
              <a:t>Linkit eri ympäristöihin ja välineisiin oli saatavilla käytetyssä OneNote-ympäristössä ja niiden käyttöä ohjattiin tarvittaessa.</a:t>
            </a:r>
          </a:p>
          <a:p>
            <a:pPr marL="457189" lvl="1" indent="0">
              <a:buNone/>
            </a:pPr>
            <a:r>
              <a:rPr lang="fi-FI" sz="1800" dirty="0">
                <a:sym typeface="Arial"/>
              </a:rPr>
              <a:t>Työskentelyä ohjattiin virtuaalisessioissa suullisesti ja kirjallisin ohjein, tarvittaessa esimerkiksi </a:t>
            </a:r>
            <a:r>
              <a:rPr lang="fi-FI" sz="1800" dirty="0" err="1">
                <a:sym typeface="Arial"/>
              </a:rPr>
              <a:t>chatissa</a:t>
            </a:r>
            <a:r>
              <a:rPr lang="fi-FI" sz="1800" dirty="0">
                <a:sym typeface="Arial"/>
              </a:rPr>
              <a:t>.</a:t>
            </a:r>
            <a:endParaRPr lang="fi-FI" sz="1800" dirty="0"/>
          </a:p>
          <a:p>
            <a:pPr marL="0" indent="0">
              <a:spcBef>
                <a:spcPts val="1800"/>
              </a:spcBef>
              <a:buNone/>
            </a:pPr>
            <a:r>
              <a:rPr lang="fi-FI" sz="1800" b="1" dirty="0"/>
              <a:t>Ohjeistus virtuaalisessioiden välillä</a:t>
            </a:r>
          </a:p>
          <a:p>
            <a:pPr marL="457189" lvl="1" indent="0">
              <a:buNone/>
            </a:pPr>
            <a:r>
              <a:rPr lang="fi-FI" sz="1800" dirty="0">
                <a:sym typeface="Arial"/>
              </a:rPr>
              <a:t>Työskentelyä ohjeistettiin verkkoympäristössä sekä sähköposteilla, jossa ohjattiin ja muistutettiin </a:t>
            </a:r>
            <a:r>
              <a:rPr lang="fi-FI" sz="1800" dirty="0" err="1">
                <a:sym typeface="Arial"/>
              </a:rPr>
              <a:t>sekäetäjaksojen</a:t>
            </a:r>
            <a:r>
              <a:rPr lang="fi-FI" sz="1800" dirty="0">
                <a:sym typeface="Arial"/>
              </a:rPr>
              <a:t> tehtävistä että valmistautumista seuraavaan kertaan. Lisäksi ohjattiin aina kulloinkin käytettävän virtuaalitilan käyttöön. Jokaista virtuaalitapaamista ennen järjestettiin mahdollisuus ääni- ja puheyhteyden testaamiseksi.</a:t>
            </a:r>
          </a:p>
        </p:txBody>
      </p:sp>
    </p:spTree>
    <p:extLst>
      <p:ext uri="{BB962C8B-B14F-4D97-AF65-F5344CB8AC3E}">
        <p14:creationId xmlns:p14="http://schemas.microsoft.com/office/powerpoint/2010/main" val="3027152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6" name="Google Shape;216;p34"/>
          <p:cNvSpPr txBox="1">
            <a:spLocks noGrp="1"/>
          </p:cNvSpPr>
          <p:nvPr>
            <p:ph type="title"/>
          </p:nvPr>
        </p:nvSpPr>
        <p:spPr>
          <a:xfrm>
            <a:off x="715650" y="365127"/>
            <a:ext cx="10515600" cy="1325563"/>
          </a:xfrm>
        </p:spPr>
        <p:txBody>
          <a:bodyPr/>
          <a:lstStyle/>
          <a:p>
            <a:endParaRPr lang="fi-FI" dirty="0">
              <a:sym typeface="Arial"/>
            </a:endParaRPr>
          </a:p>
          <a:p>
            <a:r>
              <a:rPr lang="fi-FI" dirty="0">
                <a:sym typeface="Arial"/>
              </a:rPr>
              <a:t>Käytetyt digitaaliset työvälineet</a:t>
            </a:r>
          </a:p>
          <a:p>
            <a:endParaRPr lang="fi-FI" dirty="0"/>
          </a:p>
        </p:txBody>
      </p:sp>
      <p:grpSp>
        <p:nvGrpSpPr>
          <p:cNvPr id="10" name="Google Shape;157;p4"/>
          <p:cNvGrpSpPr/>
          <p:nvPr/>
        </p:nvGrpSpPr>
        <p:grpSpPr>
          <a:xfrm>
            <a:off x="1313616" y="1682402"/>
            <a:ext cx="8772907" cy="4024174"/>
            <a:chOff x="1459981" y="1367590"/>
            <a:chExt cx="8772907" cy="4024174"/>
          </a:xfrm>
        </p:grpSpPr>
        <p:sp>
          <p:nvSpPr>
            <p:cNvPr id="11" name="Google Shape;158;p4"/>
            <p:cNvSpPr/>
            <p:nvPr/>
          </p:nvSpPr>
          <p:spPr>
            <a:xfrm>
              <a:off x="6344456" y="1769381"/>
              <a:ext cx="3888432" cy="2190512"/>
            </a:xfrm>
            <a:prstGeom prst="rect">
              <a:avLst/>
            </a:prstGeom>
            <a:solidFill>
              <a:srgbClr val="FFE263"/>
            </a:solidFill>
            <a:ln w="25400" cap="flat" cmpd="sng">
              <a:solidFill>
                <a:srgbClr val="FFE26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i-FI" sz="1800" b="1" i="0" u="none" strike="noStrike" cap="none">
                  <a:solidFill>
                    <a:srgbClr val="000000"/>
                  </a:solidFill>
                  <a:latin typeface="Arial"/>
                  <a:ea typeface="Arial"/>
                  <a:cs typeface="Arial"/>
                  <a:sym typeface="Arial"/>
                </a:rPr>
                <a:t>Virtuaalinen luokkahuonesovellus</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lista läsnäolijoista</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kommunikointi (ääni- ja videoyhteys, keskustelu, viittaus)</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yhteistyö (muistilehtiö, valkotaulu)</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esitysten ja näytön jakaminen</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virtuaalinen pienryhmätyöskentely</a:t>
              </a:r>
              <a:endParaRPr/>
            </a:p>
          </p:txBody>
        </p:sp>
        <p:grpSp>
          <p:nvGrpSpPr>
            <p:cNvPr id="12" name="Google Shape;159;p4"/>
            <p:cNvGrpSpPr/>
            <p:nvPr/>
          </p:nvGrpSpPr>
          <p:grpSpPr>
            <a:xfrm>
              <a:off x="1459981" y="1367590"/>
              <a:ext cx="8772907" cy="4024174"/>
              <a:chOff x="1459981" y="1367590"/>
              <a:chExt cx="8772907" cy="4024174"/>
            </a:xfrm>
          </p:grpSpPr>
          <p:sp>
            <p:nvSpPr>
              <p:cNvPr id="13" name="Google Shape;160;p4"/>
              <p:cNvSpPr/>
              <p:nvPr/>
            </p:nvSpPr>
            <p:spPr>
              <a:xfrm>
                <a:off x="2294006" y="1769381"/>
                <a:ext cx="2862318" cy="2190512"/>
              </a:xfrm>
              <a:prstGeom prst="rect">
                <a:avLst/>
              </a:prstGeom>
              <a:solidFill>
                <a:srgbClr val="C8EE9F"/>
              </a:solidFill>
              <a:ln w="25400" cap="flat" cmpd="sng">
                <a:solidFill>
                  <a:srgbClr val="C8EE9F"/>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fi-FI" sz="1800" b="1" i="0" u="none" strike="noStrike" cap="none" dirty="0">
                    <a:solidFill>
                      <a:srgbClr val="000000"/>
                    </a:solidFill>
                    <a:latin typeface="Arial"/>
                    <a:ea typeface="Arial"/>
                    <a:cs typeface="Arial"/>
                    <a:sym typeface="Arial"/>
                  </a:rPr>
                  <a:t>Työskentelyn organisointisovellus:</a:t>
                </a: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dirty="0">
                    <a:solidFill>
                      <a:srgbClr val="000000"/>
                    </a:solidFill>
                    <a:latin typeface="Arial"/>
                    <a:ea typeface="Arial"/>
                    <a:cs typeface="Arial"/>
                    <a:sym typeface="Arial"/>
                  </a:rPr>
                  <a:t>aikataulut, ohjeet</a:t>
                </a:r>
                <a:endParaRPr dirty="0"/>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dirty="0">
                    <a:solidFill>
                      <a:srgbClr val="000000"/>
                    </a:solidFill>
                    <a:latin typeface="Arial"/>
                    <a:ea typeface="Arial"/>
                    <a:cs typeface="Arial"/>
                    <a:sym typeface="Arial"/>
                  </a:rPr>
                  <a:t>linkit materiaaleihin</a:t>
                </a:r>
                <a:endParaRPr dirty="0"/>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dirty="0">
                    <a:solidFill>
                      <a:srgbClr val="000000"/>
                    </a:solidFill>
                    <a:latin typeface="Arial"/>
                    <a:ea typeface="Arial"/>
                    <a:cs typeface="Arial"/>
                    <a:sym typeface="Arial"/>
                  </a:rPr>
                  <a:t>linkit eri sovelluksiin</a:t>
                </a:r>
                <a:endParaRPr dirty="0"/>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dirty="0">
                    <a:solidFill>
                      <a:srgbClr val="000000"/>
                    </a:solidFill>
                    <a:latin typeface="Arial"/>
                    <a:ea typeface="Arial"/>
                    <a:cs typeface="Arial"/>
                    <a:sym typeface="Arial"/>
                  </a:rPr>
                  <a:t>kurssipalautukset, linkit opiskelijoiden tuotoksiin</a:t>
                </a:r>
                <a:endParaRPr dirty="0"/>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dirty="0">
                    <a:solidFill>
                      <a:srgbClr val="000000"/>
                    </a:solidFill>
                    <a:latin typeface="Arial"/>
                    <a:ea typeface="Arial"/>
                    <a:cs typeface="Arial"/>
                    <a:sym typeface="Arial"/>
                  </a:rPr>
                  <a:t>arviointi</a:t>
                </a:r>
                <a:endParaRPr sz="1800" b="0" i="0" u="none" strike="noStrike" cap="none" dirty="0">
                  <a:solidFill>
                    <a:srgbClr val="000000"/>
                  </a:solidFill>
                  <a:latin typeface="Arial"/>
                  <a:ea typeface="Arial"/>
                  <a:cs typeface="Arial"/>
                  <a:sym typeface="Arial"/>
                </a:endParaRPr>
              </a:p>
            </p:txBody>
          </p:sp>
          <p:sp>
            <p:nvSpPr>
              <p:cNvPr id="14" name="Google Shape;161;p4"/>
              <p:cNvSpPr txBox="1"/>
              <p:nvPr/>
            </p:nvSpPr>
            <p:spPr>
              <a:xfrm>
                <a:off x="1459981" y="1367590"/>
                <a:ext cx="4411464" cy="276999"/>
              </a:xfrm>
              <a:prstGeom prst="rect">
                <a:avLst/>
              </a:prstGeom>
              <a:noFill/>
              <a:ln>
                <a:noFill/>
              </a:ln>
            </p:spPr>
            <p:txBody>
              <a:bodyPr spcFirstLastPara="1" wrap="square" lIns="0" tIns="0" rIns="0" bIns="0" anchor="ctr" anchorCtr="0">
                <a:spAutoFit/>
              </a:bodyPr>
              <a:lstStyle/>
              <a:p>
                <a:pPr marL="0" marR="0" lvl="0" indent="0" algn="l" rtl="0">
                  <a:spcBef>
                    <a:spcPts val="0"/>
                  </a:spcBef>
                  <a:spcAft>
                    <a:spcPts val="0"/>
                  </a:spcAft>
                  <a:buClr>
                    <a:srgbClr val="318BE7"/>
                  </a:buClr>
                  <a:buSzPts val="1800"/>
                  <a:buFont typeface="Arial"/>
                  <a:buNone/>
                </a:pPr>
                <a:r>
                  <a:rPr lang="fi-FI" sz="1800" b="0" i="0" u="none" strike="noStrike" cap="none" dirty="0">
                    <a:solidFill>
                      <a:srgbClr val="318BE7"/>
                    </a:solidFill>
                    <a:latin typeface="Arial"/>
                    <a:ea typeface="Arial"/>
                    <a:cs typeface="Arial"/>
                    <a:sym typeface="Arial"/>
                  </a:rPr>
                  <a:t>Käytössä yhteistapaamisissa ja etäjaksoilla</a:t>
                </a:r>
                <a:endParaRPr sz="1800" b="0" i="0" u="none" strike="noStrike" cap="none" dirty="0">
                  <a:solidFill>
                    <a:srgbClr val="318BE7"/>
                  </a:solidFill>
                  <a:latin typeface="Arial"/>
                  <a:ea typeface="Arial"/>
                  <a:cs typeface="Arial"/>
                  <a:sym typeface="Arial"/>
                </a:endParaRPr>
              </a:p>
            </p:txBody>
          </p:sp>
          <p:sp>
            <p:nvSpPr>
              <p:cNvPr id="15" name="Google Shape;162;p4"/>
              <p:cNvSpPr txBox="1"/>
              <p:nvPr/>
            </p:nvSpPr>
            <p:spPr>
              <a:xfrm>
                <a:off x="6982006" y="1367590"/>
                <a:ext cx="2962349" cy="276999"/>
              </a:xfrm>
              <a:prstGeom prst="rect">
                <a:avLst/>
              </a:prstGeom>
              <a:noFill/>
              <a:ln>
                <a:noFill/>
              </a:ln>
            </p:spPr>
            <p:txBody>
              <a:bodyPr spcFirstLastPara="1" wrap="square" lIns="0" tIns="0" rIns="0" bIns="0" anchor="ctr" anchorCtr="0">
                <a:spAutoFit/>
              </a:bodyPr>
              <a:lstStyle/>
              <a:p>
                <a:pPr marL="0" marR="0" lvl="0" indent="0" algn="l" rtl="0">
                  <a:spcBef>
                    <a:spcPts val="0"/>
                  </a:spcBef>
                  <a:spcAft>
                    <a:spcPts val="0"/>
                  </a:spcAft>
                  <a:buClr>
                    <a:srgbClr val="318BE7"/>
                  </a:buClr>
                  <a:buSzPts val="1800"/>
                  <a:buFont typeface="Arial"/>
                  <a:buNone/>
                </a:pPr>
                <a:r>
                  <a:rPr lang="fi-FI" sz="1800" b="0" i="0" u="none" strike="noStrike" cap="none">
                    <a:solidFill>
                      <a:srgbClr val="318BE7"/>
                    </a:solidFill>
                    <a:latin typeface="Arial"/>
                    <a:ea typeface="Arial"/>
                    <a:cs typeface="Arial"/>
                    <a:sym typeface="Arial"/>
                  </a:rPr>
                  <a:t>Käytössä yhteistapaamisissa</a:t>
                </a:r>
                <a:endParaRPr sz="1800" b="0" i="0" u="none" strike="noStrike" cap="none">
                  <a:solidFill>
                    <a:srgbClr val="318BE7"/>
                  </a:solidFill>
                  <a:latin typeface="Arial"/>
                  <a:ea typeface="Arial"/>
                  <a:cs typeface="Arial"/>
                  <a:sym typeface="Arial"/>
                </a:endParaRPr>
              </a:p>
            </p:txBody>
          </p:sp>
          <p:sp>
            <p:nvSpPr>
              <p:cNvPr id="16" name="Google Shape;163;p4"/>
              <p:cNvSpPr/>
              <p:nvPr/>
            </p:nvSpPr>
            <p:spPr>
              <a:xfrm>
                <a:off x="4609120" y="4258815"/>
                <a:ext cx="3303644" cy="1037039"/>
              </a:xfrm>
              <a:prstGeom prst="rect">
                <a:avLst/>
              </a:prstGeom>
              <a:solidFill>
                <a:srgbClr val="FFFFFF"/>
              </a:solidFill>
              <a:ln w="25400"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fi-FI" sz="1800" b="1" i="0" u="none" strike="noStrike" cap="none">
                    <a:solidFill>
                      <a:srgbClr val="000000"/>
                    </a:solidFill>
                    <a:latin typeface="Arial"/>
                    <a:ea typeface="Arial"/>
                    <a:cs typeface="Arial"/>
                    <a:sym typeface="Arial"/>
                  </a:rPr>
                  <a:t>Erilaiset työskentelyä tukevat verkkosovellukset</a:t>
                </a:r>
                <a:endParaRPr/>
              </a:p>
              <a:p>
                <a:pPr marL="257175" marR="0" lvl="0" indent="-257175" algn="l" rtl="0">
                  <a:lnSpc>
                    <a:spcPct val="90000"/>
                  </a:lnSpc>
                  <a:spcBef>
                    <a:spcPts val="45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motivointi, aktivointi, ideointi</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harjoittelu, tuottaminen</a:t>
                </a:r>
                <a:endParaRPr/>
              </a:p>
              <a:p>
                <a:pPr marL="257175" marR="0" lvl="0" indent="-257175" algn="l" rtl="0">
                  <a:lnSpc>
                    <a:spcPct val="90000"/>
                  </a:lnSpc>
                  <a:spcBef>
                    <a:spcPts val="0"/>
                  </a:spcBef>
                  <a:spcAft>
                    <a:spcPts val="0"/>
                  </a:spcAft>
                  <a:buClr>
                    <a:srgbClr val="000000"/>
                  </a:buClr>
                  <a:buSzPts val="1800"/>
                  <a:buFont typeface="Arial"/>
                  <a:buChar char="-"/>
                </a:pPr>
                <a:r>
                  <a:rPr lang="fi-FI" sz="1800" b="0" i="0" u="none" strike="noStrike" cap="none">
                    <a:solidFill>
                      <a:srgbClr val="000000"/>
                    </a:solidFill>
                    <a:latin typeface="Arial"/>
                    <a:ea typeface="Arial"/>
                    <a:cs typeface="Arial"/>
                    <a:sym typeface="Arial"/>
                  </a:rPr>
                  <a:t>jakaminen, yhteistyö</a:t>
                </a:r>
                <a:endParaRPr/>
              </a:p>
            </p:txBody>
          </p:sp>
          <p:cxnSp>
            <p:nvCxnSpPr>
              <p:cNvPr id="17" name="Google Shape;164;p4"/>
              <p:cNvCxnSpPr/>
              <p:nvPr/>
            </p:nvCxnSpPr>
            <p:spPr>
              <a:xfrm>
                <a:off x="5318342" y="2612473"/>
                <a:ext cx="864096" cy="0"/>
              </a:xfrm>
              <a:prstGeom prst="straightConnector1">
                <a:avLst/>
              </a:prstGeom>
              <a:noFill/>
              <a:ln w="38100" cap="flat" cmpd="sng">
                <a:solidFill>
                  <a:srgbClr val="000000"/>
                </a:solidFill>
                <a:prstDash val="solid"/>
                <a:round/>
                <a:headEnd type="triangle" w="med" len="med"/>
                <a:tailEnd type="triangle" w="med" len="med"/>
              </a:ln>
            </p:spPr>
          </p:cxnSp>
          <p:cxnSp>
            <p:nvCxnSpPr>
              <p:cNvPr id="18" name="Google Shape;165;p4"/>
              <p:cNvCxnSpPr/>
              <p:nvPr/>
            </p:nvCxnSpPr>
            <p:spPr>
              <a:xfrm rot="10800000" flipH="1">
                <a:off x="7579451" y="4013889"/>
                <a:ext cx="331180" cy="319983"/>
              </a:xfrm>
              <a:prstGeom prst="straightConnector1">
                <a:avLst/>
              </a:prstGeom>
              <a:noFill/>
              <a:ln w="38100" cap="flat" cmpd="sng">
                <a:solidFill>
                  <a:srgbClr val="000000"/>
                </a:solidFill>
                <a:prstDash val="solid"/>
                <a:round/>
                <a:headEnd type="triangle" w="med" len="med"/>
                <a:tailEnd type="triangle" w="med" len="med"/>
              </a:ln>
            </p:spPr>
          </p:cxnSp>
          <p:cxnSp>
            <p:nvCxnSpPr>
              <p:cNvPr id="19" name="Google Shape;166;p4"/>
              <p:cNvCxnSpPr/>
              <p:nvPr/>
            </p:nvCxnSpPr>
            <p:spPr>
              <a:xfrm>
                <a:off x="4266217" y="4056092"/>
                <a:ext cx="342904" cy="301075"/>
              </a:xfrm>
              <a:prstGeom prst="straightConnector1">
                <a:avLst/>
              </a:prstGeom>
              <a:noFill/>
              <a:ln w="38100" cap="flat" cmpd="sng">
                <a:solidFill>
                  <a:srgbClr val="000000"/>
                </a:solidFill>
                <a:prstDash val="solid"/>
                <a:round/>
                <a:headEnd type="triangle" w="med" len="med"/>
                <a:tailEnd type="triangle" w="med" len="med"/>
              </a:ln>
            </p:spPr>
          </p:cxnSp>
          <p:sp>
            <p:nvSpPr>
              <p:cNvPr id="20" name="Google Shape;167;p4"/>
              <p:cNvSpPr txBox="1"/>
              <p:nvPr/>
            </p:nvSpPr>
            <p:spPr>
              <a:xfrm>
                <a:off x="2476587" y="4499968"/>
                <a:ext cx="1984322" cy="747897"/>
              </a:xfrm>
              <a:prstGeom prst="rect">
                <a:avLst/>
              </a:prstGeom>
              <a:noFill/>
              <a:ln>
                <a:noFill/>
              </a:ln>
            </p:spPr>
            <p:txBody>
              <a:bodyPr spcFirstLastPara="1" wrap="square" lIns="0" tIns="0" rIns="0" bIns="0" anchor="ctr" anchorCtr="0">
                <a:spAutoFit/>
              </a:bodyPr>
              <a:lstStyle/>
              <a:p>
                <a:pPr marL="0" marR="0" lvl="0" indent="0" algn="l" rtl="0">
                  <a:lnSpc>
                    <a:spcPct val="90000"/>
                  </a:lnSpc>
                  <a:spcBef>
                    <a:spcPts val="0"/>
                  </a:spcBef>
                  <a:spcAft>
                    <a:spcPts val="0"/>
                  </a:spcAft>
                  <a:buClr>
                    <a:srgbClr val="318BE7"/>
                  </a:buClr>
                  <a:buSzPts val="1800"/>
                  <a:buFont typeface="Arial"/>
                  <a:buNone/>
                </a:pPr>
                <a:r>
                  <a:rPr lang="fi-FI" sz="1800" b="0" i="0" u="none" strike="noStrike" cap="none" dirty="0">
                    <a:solidFill>
                      <a:srgbClr val="318BE7"/>
                    </a:solidFill>
                    <a:latin typeface="Arial"/>
                    <a:ea typeface="Arial"/>
                    <a:cs typeface="Arial"/>
                    <a:sym typeface="Arial"/>
                  </a:rPr>
                  <a:t>Käytössä yhteistapaamisissa ja etäjaksoilla</a:t>
                </a:r>
                <a:endParaRPr sz="1800" b="0" i="0" u="none" strike="noStrike" cap="none" dirty="0">
                  <a:solidFill>
                    <a:srgbClr val="318BE7"/>
                  </a:solidFill>
                  <a:latin typeface="Arial"/>
                  <a:ea typeface="Arial"/>
                  <a:cs typeface="Arial"/>
                  <a:sym typeface="Arial"/>
                </a:endParaRPr>
              </a:p>
            </p:txBody>
          </p:sp>
          <p:sp>
            <p:nvSpPr>
              <p:cNvPr id="21" name="Google Shape;168;p4"/>
              <p:cNvSpPr txBox="1"/>
              <p:nvPr/>
            </p:nvSpPr>
            <p:spPr>
              <a:xfrm>
                <a:off x="8098359" y="4394568"/>
                <a:ext cx="2134529" cy="997196"/>
              </a:xfrm>
              <a:prstGeom prst="rect">
                <a:avLst/>
              </a:prstGeom>
              <a:noFill/>
              <a:ln>
                <a:noFill/>
              </a:ln>
            </p:spPr>
            <p:txBody>
              <a:bodyPr spcFirstLastPara="1" wrap="square" lIns="0" tIns="0" rIns="0" bIns="0" anchor="ctr" anchorCtr="0">
                <a:spAutoFit/>
              </a:bodyPr>
              <a:lstStyle/>
              <a:p>
                <a:pPr marL="0" marR="0" lvl="0" indent="0" algn="l" rtl="0">
                  <a:lnSpc>
                    <a:spcPct val="90000"/>
                  </a:lnSpc>
                  <a:spcBef>
                    <a:spcPts val="0"/>
                  </a:spcBef>
                  <a:spcAft>
                    <a:spcPts val="0"/>
                  </a:spcAft>
                  <a:buClr>
                    <a:srgbClr val="318BE7"/>
                  </a:buClr>
                  <a:buSzPts val="1800"/>
                  <a:buFont typeface="Arial"/>
                  <a:buNone/>
                </a:pPr>
                <a:r>
                  <a:rPr lang="fi-FI" sz="1800" b="0" i="0" u="none" strike="noStrike" cap="none">
                    <a:solidFill>
                      <a:srgbClr val="318BE7"/>
                    </a:solidFill>
                    <a:latin typeface="Arial"/>
                    <a:ea typeface="Arial"/>
                    <a:cs typeface="Arial"/>
                    <a:sym typeface="Arial"/>
                  </a:rPr>
                  <a:t>Opettajan valinnan ja pedagogisten tavoitteiden mukaisesti</a:t>
                </a:r>
                <a:endParaRPr sz="1800" b="0" i="0" u="none" strike="noStrike" cap="none">
                  <a:solidFill>
                    <a:srgbClr val="318BE7"/>
                  </a:solidFill>
                  <a:latin typeface="Arial"/>
                  <a:ea typeface="Arial"/>
                  <a:cs typeface="Arial"/>
                  <a:sym typeface="Arial"/>
                </a:endParaRPr>
              </a:p>
            </p:txBody>
          </p:sp>
        </p:grpSp>
      </p:grpSp>
      <p:sp>
        <p:nvSpPr>
          <p:cNvPr id="4" name="TextBox 3"/>
          <p:cNvSpPr txBox="1"/>
          <p:nvPr/>
        </p:nvSpPr>
        <p:spPr>
          <a:xfrm>
            <a:off x="271870" y="2578160"/>
            <a:ext cx="1730345" cy="369332"/>
          </a:xfrm>
          <a:prstGeom prst="rect">
            <a:avLst/>
          </a:prstGeom>
          <a:noFill/>
        </p:spPr>
        <p:txBody>
          <a:bodyPr wrap="none" rtlCol="0">
            <a:spAutoFit/>
          </a:bodyPr>
          <a:lstStyle/>
          <a:p>
            <a:r>
              <a:rPr lang="fi-FI" b="1" dirty="0">
                <a:solidFill>
                  <a:schemeClr val="bg1">
                    <a:lumMod val="65000"/>
                  </a:schemeClr>
                </a:solidFill>
              </a:rPr>
              <a:t>OneNote Online</a:t>
            </a:r>
          </a:p>
        </p:txBody>
      </p:sp>
      <p:sp>
        <p:nvSpPr>
          <p:cNvPr id="23" name="TextBox 22"/>
          <p:cNvSpPr txBox="1"/>
          <p:nvPr/>
        </p:nvSpPr>
        <p:spPr>
          <a:xfrm>
            <a:off x="10248541" y="2423199"/>
            <a:ext cx="1657910" cy="579646"/>
          </a:xfrm>
          <a:prstGeom prst="rect">
            <a:avLst/>
          </a:prstGeom>
          <a:noFill/>
        </p:spPr>
        <p:txBody>
          <a:bodyPr wrap="square" rtlCol="0">
            <a:spAutoFit/>
          </a:bodyPr>
          <a:lstStyle/>
          <a:p>
            <a:pPr>
              <a:lnSpc>
                <a:spcPts val="1900"/>
              </a:lnSpc>
            </a:pPr>
            <a:r>
              <a:rPr lang="en-GB" b="1" dirty="0">
                <a:solidFill>
                  <a:schemeClr val="bg1">
                    <a:lumMod val="65000"/>
                  </a:schemeClr>
                </a:solidFill>
              </a:rPr>
              <a:t>Blackboard Collaborate</a:t>
            </a:r>
          </a:p>
        </p:txBody>
      </p:sp>
      <p:sp>
        <p:nvSpPr>
          <p:cNvPr id="24" name="TextBox 23"/>
          <p:cNvSpPr txBox="1"/>
          <p:nvPr/>
        </p:nvSpPr>
        <p:spPr>
          <a:xfrm>
            <a:off x="10248541" y="3206914"/>
            <a:ext cx="1657910" cy="369332"/>
          </a:xfrm>
          <a:prstGeom prst="rect">
            <a:avLst/>
          </a:prstGeom>
          <a:noFill/>
        </p:spPr>
        <p:txBody>
          <a:bodyPr wrap="square" rtlCol="0">
            <a:spAutoFit/>
          </a:bodyPr>
          <a:lstStyle/>
          <a:p>
            <a:r>
              <a:rPr lang="en-GB" b="1" dirty="0">
                <a:solidFill>
                  <a:schemeClr val="bg1">
                    <a:lumMod val="65000"/>
                  </a:schemeClr>
                </a:solidFill>
              </a:rPr>
              <a:t>Adobe Connect</a:t>
            </a:r>
          </a:p>
        </p:txBody>
      </p:sp>
      <p:sp>
        <p:nvSpPr>
          <p:cNvPr id="25" name="TextBox 24"/>
          <p:cNvSpPr txBox="1"/>
          <p:nvPr/>
        </p:nvSpPr>
        <p:spPr>
          <a:xfrm>
            <a:off x="4754671" y="5829473"/>
            <a:ext cx="5474620" cy="579646"/>
          </a:xfrm>
          <a:prstGeom prst="rect">
            <a:avLst/>
          </a:prstGeom>
          <a:noFill/>
        </p:spPr>
        <p:txBody>
          <a:bodyPr wrap="square" rtlCol="0">
            <a:spAutoFit/>
          </a:bodyPr>
          <a:lstStyle/>
          <a:p>
            <a:pPr>
              <a:lnSpc>
                <a:spcPts val="1900"/>
              </a:lnSpc>
            </a:pPr>
            <a:r>
              <a:rPr lang="en-US" b="1" dirty="0">
                <a:solidFill>
                  <a:schemeClr val="bg1">
                    <a:lumMod val="65000"/>
                  </a:schemeClr>
                </a:solidFill>
              </a:rPr>
              <a:t>Google- ja O365-online -</a:t>
            </a:r>
            <a:r>
              <a:rPr lang="en-US" b="1" dirty="0" err="1">
                <a:solidFill>
                  <a:schemeClr val="bg1">
                    <a:lumMod val="65000"/>
                  </a:schemeClr>
                </a:solidFill>
              </a:rPr>
              <a:t>sovellukset</a:t>
            </a:r>
            <a:r>
              <a:rPr lang="en-US" b="1" dirty="0">
                <a:solidFill>
                  <a:schemeClr val="bg1">
                    <a:lumMod val="65000"/>
                  </a:schemeClr>
                </a:solidFill>
              </a:rPr>
              <a:t> (</a:t>
            </a:r>
            <a:r>
              <a:rPr lang="fi-FI" b="1" dirty="0">
                <a:solidFill>
                  <a:schemeClr val="bg1">
                    <a:lumMod val="65000"/>
                  </a:schemeClr>
                </a:solidFill>
              </a:rPr>
              <a:t>dokumentti, esitys, taulukko</a:t>
            </a:r>
            <a:r>
              <a:rPr lang="en-US" b="1" dirty="0">
                <a:solidFill>
                  <a:schemeClr val="bg1">
                    <a:lumMod val="65000"/>
                  </a:schemeClr>
                </a:solidFill>
              </a:rPr>
              <a:t>), Padlet, AnswerGarden, Tricides</a:t>
            </a:r>
            <a:r>
              <a:rPr lang="en-GB" b="1" dirty="0">
                <a:solidFill>
                  <a:schemeClr val="bg1">
                    <a:lumMod val="65000"/>
                  </a:schemeClr>
                </a:solidFill>
              </a:rPr>
              <a:t> </a:t>
            </a:r>
          </a:p>
        </p:txBody>
      </p:sp>
    </p:spTree>
    <p:extLst>
      <p:ext uri="{BB962C8B-B14F-4D97-AF65-F5344CB8AC3E}">
        <p14:creationId xmlns:p14="http://schemas.microsoft.com/office/powerpoint/2010/main" val="2945184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7DE900D7-C278-BB47-890B-FFA1247D9AB1}" vid="{DC944132-2CDB-3D4F-A36B-110504B49F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1367</Words>
  <Application>Microsoft Office PowerPoint</Application>
  <PresentationFormat>Laajakuva</PresentationFormat>
  <Paragraphs>108</Paragraphs>
  <Slides>14</Slides>
  <Notes>12</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vt:lpstr>
      <vt:lpstr>Calibri Light</vt:lpstr>
      <vt:lpstr>Office Theme</vt:lpstr>
      <vt:lpstr>Virtuaaliopetuksen täydennyskoulutuksen ideoita </vt:lpstr>
      <vt:lpstr>PowerPoint-esitys</vt:lpstr>
      <vt:lpstr>Lähtökohta</vt:lpstr>
      <vt:lpstr>Kohderyhmä ja osallistuminen  </vt:lpstr>
      <vt:lpstr>Koulutuksen tavoitteet</vt:lpstr>
      <vt:lpstr>Koulutuksen sisältö ja työtavat</vt:lpstr>
      <vt:lpstr>Esimerkkikuvaus etenemisestä </vt:lpstr>
      <vt:lpstr>Ohjeistus  </vt:lpstr>
      <vt:lpstr> Käytetyt digitaaliset työvälineet </vt:lpstr>
      <vt:lpstr>Käytetyt digitaaliset työvälineet 1 </vt:lpstr>
      <vt:lpstr>Käytetyt digitaaliset työvälineet 2</vt:lpstr>
      <vt:lpstr>Hyväksi havaittua 1</vt:lpstr>
      <vt:lpstr>Hyväksi havaittua 2</vt:lpstr>
      <vt:lpstr>Ohjeita laadukkaaseen virtuaaliopetukseen  (esimerkki osallistujien yhteisestä tuotoksesta)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Arviointi virtuaaliluokassa:  Miten opettaja voi valvoa opiskelijan työskentelyä?</dc:title>
  <dc:creator>Ahlholm Outi</dc:creator>
  <cp:lastModifiedBy>Kangasharju Arja</cp:lastModifiedBy>
  <cp:revision>21</cp:revision>
  <dcterms:created xsi:type="dcterms:W3CDTF">2019-06-11T14:22:30Z</dcterms:created>
  <dcterms:modified xsi:type="dcterms:W3CDTF">2020-03-25T08:23:33Z</dcterms:modified>
</cp:coreProperties>
</file>