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9" r:id="rId3"/>
    <p:sldId id="264" r:id="rId4"/>
    <p:sldId id="267" r:id="rId5"/>
    <p:sldId id="265" r:id="rId6"/>
    <p:sldId id="266" r:id="rId7"/>
    <p:sldId id="270" r:id="rId8"/>
    <p:sldId id="258" r:id="rId9"/>
    <p:sldId id="261" r:id="rId10"/>
    <p:sldId id="271" r:id="rId11"/>
    <p:sldId id="257" r:id="rId12"/>
    <p:sldId id="259" r:id="rId13"/>
    <p:sldId id="268" r:id="rId14"/>
    <p:sldId id="260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53E9E-29BD-4DCD-A287-63BE504C903A}" v="2" dt="2024-11-15T08:01:24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0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7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1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11/15/2024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6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5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90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7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2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8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79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9DA7927-3651-95AB-80BB-8DE115233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fi-FI" sz="5000" dirty="0"/>
              <a:t>Vuorovaikutus ja kohtaaminen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90575FC-B464-4EAF-3011-DAF79B0BC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7588" y="4514321"/>
            <a:ext cx="5617794" cy="1150937"/>
          </a:xfrm>
        </p:spPr>
        <p:txBody>
          <a:bodyPr anchor="t">
            <a:normAutofit/>
          </a:bodyPr>
          <a:lstStyle/>
          <a:p>
            <a:r>
              <a:rPr lang="fi-FI" dirty="0"/>
              <a:t>Hoiva-avustajat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C2B16-7772-13F6-1F14-DAE5036EA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25" r="24787" b="-1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F5E8637-F0C7-2932-2B9A-E255EA045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206" y="67788"/>
            <a:ext cx="4406875" cy="176394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4EB48B8-9524-21D0-5994-122C6A69F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154" y="5401469"/>
            <a:ext cx="2964537" cy="11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A06B38-E1F7-012C-AFAB-62FE1842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2496D9-D87F-E060-FA2D-173919D5B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Mieti vuorovaikutustilanne, jossa olet: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onnistunut?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epäonnistunut?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130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6D2B05A3-9558-0D52-F05E-1B97743F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16" y="484188"/>
            <a:ext cx="6857365" cy="1344612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Palautteen antaminen ja vastaanottaminen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47FD1C-B1D6-9F13-2693-BF328C253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257" y="2312988"/>
            <a:ext cx="7439984" cy="3651250"/>
          </a:xfrm>
        </p:spPr>
        <p:txBody>
          <a:bodyPr>
            <a:normAutofit/>
          </a:bodyPr>
          <a:lstStyle/>
          <a:p>
            <a:r>
              <a:rPr lang="fi-FI" dirty="0"/>
              <a:t>Millaista on hyvä palaute?</a:t>
            </a:r>
          </a:p>
          <a:p>
            <a:endParaRPr lang="fi-FI" dirty="0"/>
          </a:p>
          <a:p>
            <a:r>
              <a:rPr lang="fi-FI" dirty="0"/>
              <a:t>Miten otan palautetta vastaan?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59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4E2ACA-3BD8-E009-B1EB-6920118D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15" y="346970"/>
            <a:ext cx="8770571" cy="1345269"/>
          </a:xfrm>
        </p:spPr>
        <p:txBody>
          <a:bodyPr/>
          <a:lstStyle/>
          <a:p>
            <a:r>
              <a:rPr lang="fi-FI" dirty="0"/>
              <a:t>Palautteita: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405060-15B6-38EA-7728-BE561316F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312276"/>
            <a:ext cx="9979611" cy="3821824"/>
          </a:xfrm>
        </p:spPr>
        <p:txBody>
          <a:bodyPr/>
          <a:lstStyle/>
          <a:p>
            <a:r>
              <a:rPr lang="fi-FI" dirty="0"/>
              <a:t>Palautteen antaja:</a:t>
            </a:r>
          </a:p>
          <a:p>
            <a:r>
              <a:rPr lang="fi-FI" dirty="0"/>
              <a:t>” Sinä et koskaan siivoa”</a:t>
            </a:r>
          </a:p>
          <a:p>
            <a:r>
              <a:rPr lang="fi-FI" dirty="0"/>
              <a:t>” Olen huomannut, että siivoaminen ei taida olla lempipuuhaasi”</a:t>
            </a:r>
          </a:p>
          <a:p>
            <a:r>
              <a:rPr lang="fi-FI" dirty="0"/>
              <a:t>” Onko sinulla jokin asia, minkä koet haastavaksi siivoamisessa?”</a:t>
            </a:r>
          </a:p>
          <a:p>
            <a:endParaRPr lang="fi-FI" dirty="0"/>
          </a:p>
          <a:p>
            <a:r>
              <a:rPr lang="fi-FI" dirty="0"/>
              <a:t>Miltä edellä olevat palautteet tuntuisivat teistä?</a:t>
            </a:r>
          </a:p>
          <a:p>
            <a:r>
              <a:rPr lang="fi-FI" dirty="0"/>
              <a:t>Millaista palautetta voit saada asiakkaalta/työkaverilta?</a:t>
            </a:r>
          </a:p>
        </p:txBody>
      </p:sp>
    </p:spTree>
    <p:extLst>
      <p:ext uri="{BB962C8B-B14F-4D97-AF65-F5344CB8AC3E}">
        <p14:creationId xmlns:p14="http://schemas.microsoft.com/office/powerpoint/2010/main" val="1950654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FE8A2E-E5C7-7609-5F69-AEA9E86C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5645" cy="1639888"/>
          </a:xfrm>
        </p:spPr>
        <p:txBody>
          <a:bodyPr anchor="b">
            <a:normAutofit/>
          </a:bodyPr>
          <a:lstStyle/>
          <a:p>
            <a:r>
              <a:rPr lang="fi-FI" dirty="0"/>
              <a:t>Ammatillinen vuorovaikutus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703448-6600-4C4A-49BA-AC252EB36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96964" cy="3651250"/>
          </a:xfrm>
        </p:spPr>
        <p:txBody>
          <a:bodyPr>
            <a:normAutofit/>
          </a:bodyPr>
          <a:lstStyle/>
          <a:p>
            <a:r>
              <a:rPr lang="fi-FI" dirty="0"/>
              <a:t>Hoiva-avustajan työssä olet vuorovaikutuksessa asiakkaiden ja muiden työntekijöiden kanssa. Myös asiakkaiden omaiset ja yhteistyökumppanit ovat vuorovaikutustahoja. </a:t>
            </a:r>
          </a:p>
        </p:txBody>
      </p:sp>
      <p:pic>
        <p:nvPicPr>
          <p:cNvPr id="7" name="Graphic 6" descr="Käyttäjät">
            <a:extLst>
              <a:ext uri="{FF2B5EF4-FFF2-40B4-BE49-F238E27FC236}">
                <a16:creationId xmlns:a16="http://schemas.microsoft.com/office/drawing/2014/main" id="{79D670B9-F2FF-916E-277D-F718045C9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7967" y="1934660"/>
            <a:ext cx="2988679" cy="298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0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147BC2-4069-B377-5B16-466D577A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720F09-CF52-6914-765A-AAA624C1C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2312276"/>
            <a:ext cx="10090736" cy="3651504"/>
          </a:xfrm>
        </p:spPr>
        <p:txBody>
          <a:bodyPr/>
          <a:lstStyle/>
          <a:p>
            <a:r>
              <a:rPr lang="fi-FI" dirty="0"/>
              <a:t>Kirveslahti, K., </a:t>
            </a:r>
            <a:r>
              <a:rPr lang="fi-FI" dirty="0" err="1"/>
              <a:t>Siven</a:t>
            </a:r>
            <a:r>
              <a:rPr lang="fi-FI" dirty="0"/>
              <a:t> T. Vahala M. &amp; Vihunen Riitta. 2015. Kasvun aika. Helsinki: Sanoma Pro.</a:t>
            </a:r>
          </a:p>
          <a:p>
            <a:endParaRPr lang="fi-FI" dirty="0"/>
          </a:p>
          <a:p>
            <a:r>
              <a:rPr lang="fi-FI" cap="none" dirty="0">
                <a:latin typeface="Arial" panose="020B0604020202020204" pitchFamily="34" charset="0"/>
                <a:cs typeface="Arial" panose="020B0604020202020204" pitchFamily="34" charset="0"/>
              </a:rPr>
              <a:t>Niskanen, T. &amp; Kari, O. 2021. Kasvun ja osallisuuden edistäminen. 5. uudistettu painos. Helsinki: Sanoma Pro.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198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F308F7-3591-9F18-4F9E-84275424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42913"/>
            <a:ext cx="9410700" cy="1344612"/>
          </a:xfrm>
        </p:spPr>
        <p:txBody>
          <a:bodyPr anchor="b">
            <a:normAutofit/>
          </a:bodyPr>
          <a:lstStyle/>
          <a:p>
            <a:r>
              <a:rPr lang="fi-FI" dirty="0"/>
              <a:t>Vuorovaikutus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FEFABD-278C-F51C-9010-887027BA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107096"/>
            <a:ext cx="11439525" cy="430799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puhetta, kuuntelua, havainnointia ja vaikuttamista.</a:t>
            </a:r>
          </a:p>
          <a:p>
            <a:pPr marL="285750" indent="-285750">
              <a:lnSpc>
                <a:spcPct val="13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Eleitä ja ilmeitä.</a:t>
            </a:r>
          </a:p>
          <a:p>
            <a:pPr marL="285750" indent="-285750">
              <a:lnSpc>
                <a:spcPct val="13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Vuorovaikutuksessa lähetetään ja vastaanotetaan viestejä</a:t>
            </a:r>
          </a:p>
          <a:p>
            <a:pPr marL="285750" indent="-285750">
              <a:lnSpc>
                <a:spcPct val="13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 err="1"/>
              <a:t>Lähde:Niskanen</a:t>
            </a:r>
            <a:r>
              <a:rPr lang="fi-FI" sz="1800" dirty="0"/>
              <a:t> &amp; Kari Kasvun ja osallisuuden edistäminen</a:t>
            </a:r>
          </a:p>
          <a:p>
            <a:pPr marL="285750" indent="-285750">
              <a:lnSpc>
                <a:spcPct val="13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395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9537D9-06B1-AFCB-4072-1CC7CC2C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552450"/>
            <a:ext cx="7968615" cy="5411788"/>
          </a:xfrm>
        </p:spPr>
        <p:txBody>
          <a:bodyPr>
            <a:normAutofit/>
          </a:bodyPr>
          <a:lstStyle/>
          <a:p>
            <a:r>
              <a:rPr lang="fi-FI" sz="3600" dirty="0"/>
              <a:t>Miten tervehdin?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840F5B5-CF15-29A3-7EFE-D92034179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94" y="1519555"/>
            <a:ext cx="7605875" cy="44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2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F308F7-3591-9F18-4F9E-84275424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42913"/>
            <a:ext cx="9410700" cy="1344612"/>
          </a:xfrm>
        </p:spPr>
        <p:txBody>
          <a:bodyPr anchor="b">
            <a:normAutofit/>
          </a:bodyPr>
          <a:lstStyle/>
          <a:p>
            <a:r>
              <a:rPr lang="fi-FI" dirty="0"/>
              <a:t>Vuorovaikutuksen harjoittelua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FEFABD-278C-F51C-9010-887027BA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107096"/>
            <a:ext cx="11439525" cy="2846567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Kerro itsestäsi parille erilaisilla äänenpainoilla ja elekielellä:</a:t>
            </a:r>
          </a:p>
          <a:p>
            <a:pPr>
              <a:lnSpc>
                <a:spcPct val="135000"/>
              </a:lnSpc>
              <a:spcAft>
                <a:spcPts val="8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loisesti, vihaisesti, välinpitämättömästi, istuen, seisten, kädet puuskassa, hymyillen, poispäin katsoen. </a:t>
            </a:r>
          </a:p>
          <a:p>
            <a:pPr>
              <a:lnSpc>
                <a:spcPct val="135000"/>
              </a:lnSpc>
              <a:spcAft>
                <a:spcPts val="8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iten tämä vaikuttaa kohtaamiseen?</a:t>
            </a:r>
          </a:p>
          <a:p>
            <a:pPr>
              <a:lnSpc>
                <a:spcPct val="135000"/>
              </a:lnSpc>
              <a:spcAft>
                <a:spcPts val="800"/>
              </a:spcAft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453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9537D9-06B1-AFCB-4072-1CC7CC2C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611081"/>
            <a:ext cx="11250295" cy="5411788"/>
          </a:xfrm>
        </p:spPr>
        <p:txBody>
          <a:bodyPr>
            <a:normAutofit/>
          </a:bodyPr>
          <a:lstStyle/>
          <a:p>
            <a:r>
              <a:rPr lang="fi-FI" sz="2400" dirty="0"/>
              <a:t>Sanallinen vuorovaikutus on kuitenkin vain 10-25 prosenttia.</a:t>
            </a:r>
          </a:p>
          <a:p>
            <a:endParaRPr lang="fi-FI" sz="3600" dirty="0"/>
          </a:p>
          <a:p>
            <a:r>
              <a:rPr lang="fi-FI" sz="2800" dirty="0"/>
              <a:t>Miten voin tervehtiä sanattomasti?</a:t>
            </a:r>
          </a:p>
          <a:p>
            <a:endParaRPr lang="fi-FI" sz="3600" dirty="0"/>
          </a:p>
          <a:p>
            <a:r>
              <a:rPr lang="fi-FI" sz="2800" dirty="0"/>
              <a:t>Entä viestiä sanattomasti?</a:t>
            </a:r>
          </a:p>
          <a:p>
            <a:endParaRPr lang="fi-FI" sz="3600" dirty="0"/>
          </a:p>
          <a:p>
            <a:endParaRPr lang="fi-FI" sz="3600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D7B93EE-F4AE-3164-62C1-FA7388BBA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211" y="1587429"/>
            <a:ext cx="3935709" cy="437680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24C86BB-C9B4-1505-0A71-5190BF764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211" y="6022869"/>
            <a:ext cx="263370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9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AB72B9C-39EC-D515-1DFD-20F338B7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 dirty="0"/>
              <a:t>Sanaton vuorovaikutus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F00B2D-CC2D-46EE-9EC3-10F9E8E66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78" y="2333308"/>
            <a:ext cx="6612019" cy="441293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Eleet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Ilmeet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Äänenpainot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Hiljaisuus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Kosketus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Kuunteleminen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Läheisyys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Oman tilan antaminen</a:t>
            </a:r>
            <a:r>
              <a:rPr lang="fi-FI" sz="1000" dirty="0"/>
              <a:t>							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fi-FI" sz="1000" dirty="0"/>
          </a:p>
          <a:p>
            <a:pPr>
              <a:lnSpc>
                <a:spcPct val="130000"/>
              </a:lnSpc>
            </a:pPr>
            <a:r>
              <a:rPr lang="fi-FI" sz="1000" dirty="0" err="1"/>
              <a:t>Lähde:Niskanen</a:t>
            </a:r>
            <a:r>
              <a:rPr lang="fi-FI" sz="1000" dirty="0"/>
              <a:t> &amp; Kari Kasvun ja osallisuuden edistäminen</a:t>
            </a:r>
          </a:p>
          <a:p>
            <a:pPr marL="285750" lvl="4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fi-FI" sz="10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5E7FFF-65B0-8881-96A4-0C4E22120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449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69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598725-CE5E-8D57-97A1-56C3E60A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215820-ECB4-351E-2969-C75ED14D4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80" y="2312276"/>
            <a:ext cx="10407032" cy="365150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Harjoitellaan kuuntelemista.</a:t>
            </a:r>
          </a:p>
          <a:p>
            <a:endParaRPr lang="fi-FI" dirty="0"/>
          </a:p>
          <a:p>
            <a:r>
              <a:rPr lang="fi-FI" dirty="0"/>
              <a:t>Parista toinen kertoo, miten tänäinen aamu on alkanut ja mitä on tehnyt. Kerro asiasta mahdollisimman tarkasti/yksityiskohtaisesti.</a:t>
            </a:r>
          </a:p>
          <a:p>
            <a:endParaRPr lang="fi-FI" dirty="0"/>
          </a:p>
          <a:p>
            <a:r>
              <a:rPr lang="fi-FI" dirty="0"/>
              <a:t>Toinen parista kuuntelee kommentoimatta.</a:t>
            </a:r>
          </a:p>
          <a:p>
            <a:endParaRPr lang="fi-FI" dirty="0"/>
          </a:p>
          <a:p>
            <a:r>
              <a:rPr lang="fi-FI" dirty="0"/>
              <a:t>Miltä tämä tuntuu kertojasta? Kuuntelijasta?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394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9537D9-06B1-AFCB-4072-1CC7CC2C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552450"/>
            <a:ext cx="7968615" cy="5411788"/>
          </a:xfrm>
        </p:spPr>
        <p:txBody>
          <a:bodyPr>
            <a:normAutofit/>
          </a:bodyPr>
          <a:lstStyle/>
          <a:p>
            <a:r>
              <a:rPr lang="fi-FI" dirty="0"/>
              <a:t>Vuorovaikutustyyppejä on erilaisia esimerkiksi: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Asiakaskeskeinen vuorovaikutus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Dialoginen vuorovaikutus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Asiantuntijakeskeinen vuorovaikutus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E1B4608-5229-70BA-473B-8E0D9F67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20" y="3259162"/>
            <a:ext cx="5165959" cy="344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12A8997-AF13-FC29-49F8-94108967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2" y="495300"/>
            <a:ext cx="5271804" cy="777876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Dialogi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CFBE80-FCDE-D50C-7938-8379E7B44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" y="1447800"/>
            <a:ext cx="6414925" cy="5410200"/>
          </a:xfrm>
        </p:spPr>
        <p:txBody>
          <a:bodyPr>
            <a:normAutofit/>
          </a:bodyPr>
          <a:lstStyle/>
          <a:p>
            <a:r>
              <a:rPr lang="fi-FI" dirty="0"/>
              <a:t>Vastavuoroista ja tasa-arvoista keskustelua</a:t>
            </a:r>
          </a:p>
          <a:p>
            <a:endParaRPr lang="fi-FI" dirty="0"/>
          </a:p>
          <a:p>
            <a:r>
              <a:rPr lang="fi-FI" dirty="0"/>
              <a:t>Huomioi: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Hyväksyvä ja tutkiva ilmapiiri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Asiakkaan osallisuus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Yhteinen tilanteen arviointi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Aktiivinen kuuntelu ilman keskeytyksiä!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Että asiakas tulee kuulluksi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Avoimet ja tarkentavat kysymykset</a:t>
            </a:r>
          </a:p>
          <a:p>
            <a:endParaRPr lang="fi-FI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Usean värillinen vuoro ruudut">
            <a:extLst>
              <a:ext uri="{FF2B5EF4-FFF2-40B4-BE49-F238E27FC236}">
                <a16:creationId xmlns:a16="http://schemas.microsoft.com/office/drawing/2014/main" id="{8BCD3862-2968-B5B4-804C-C3BA2D4D9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4" r="23868" b="2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457047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29223F"/>
      </a:dk2>
      <a:lt2>
        <a:srgbClr val="E8E2E5"/>
      </a:lt2>
      <a:accent1>
        <a:srgbClr val="46B383"/>
      </a:accent1>
      <a:accent2>
        <a:srgbClr val="3BB1AE"/>
      </a:accent2>
      <a:accent3>
        <a:srgbClr val="4D95C3"/>
      </a:accent3>
      <a:accent4>
        <a:srgbClr val="3B52B1"/>
      </a:accent4>
      <a:accent5>
        <a:srgbClr val="674DC3"/>
      </a:accent5>
      <a:accent6>
        <a:srgbClr val="863BB1"/>
      </a:accent6>
      <a:hlink>
        <a:srgbClr val="BF3F78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336</Words>
  <Application>Microsoft Office PowerPoint</Application>
  <PresentationFormat>Laajakuva</PresentationFormat>
  <Paragraphs>80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Meiryo</vt:lpstr>
      <vt:lpstr>Arial</vt:lpstr>
      <vt:lpstr>Calibri</vt:lpstr>
      <vt:lpstr>Corbel</vt:lpstr>
      <vt:lpstr>SketchLinesVTI</vt:lpstr>
      <vt:lpstr>Vuorovaikutus ja kohtaaminen</vt:lpstr>
      <vt:lpstr>Vuorovaikutus</vt:lpstr>
      <vt:lpstr>PowerPoint-esitys</vt:lpstr>
      <vt:lpstr>Vuorovaikutuksen harjoittelua</vt:lpstr>
      <vt:lpstr>PowerPoint-esitys</vt:lpstr>
      <vt:lpstr>Sanaton vuorovaikutus</vt:lpstr>
      <vt:lpstr>Harjoitus: </vt:lpstr>
      <vt:lpstr>PowerPoint-esitys</vt:lpstr>
      <vt:lpstr>Dialogi</vt:lpstr>
      <vt:lpstr>Harjoitus</vt:lpstr>
      <vt:lpstr>Palautteen antaminen ja vastaanottaminen</vt:lpstr>
      <vt:lpstr>Palautteita:</vt:lpstr>
      <vt:lpstr>Ammatillinen vuorovaikutus</vt:lpstr>
      <vt:lpstr>Lähteet: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Vuorovaikutus ja kohtaaminen</dc:title>
  <dc:creator>Heini Toivonen</dc:creator>
  <cp:lastModifiedBy>Heini Toivonen</cp:lastModifiedBy>
  <cp:revision>16</cp:revision>
  <dcterms:created xsi:type="dcterms:W3CDTF">2023-08-11T12:01:02Z</dcterms:created>
  <dcterms:modified xsi:type="dcterms:W3CDTF">2024-11-15T08:02:22Z</dcterms:modified>
</cp:coreProperties>
</file>