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26"/>
  </p:notesMasterIdLst>
  <p:sldIdLst>
    <p:sldId id="263" r:id="rId6"/>
    <p:sldId id="262" r:id="rId7"/>
    <p:sldId id="287" r:id="rId8"/>
    <p:sldId id="298" r:id="rId9"/>
    <p:sldId id="288" r:id="rId10"/>
    <p:sldId id="289" r:id="rId11"/>
    <p:sldId id="290" r:id="rId12"/>
    <p:sldId id="292" r:id="rId13"/>
    <p:sldId id="291" r:id="rId14"/>
    <p:sldId id="293" r:id="rId15"/>
    <p:sldId id="294" r:id="rId16"/>
    <p:sldId id="295" r:id="rId17"/>
    <p:sldId id="296" r:id="rId18"/>
    <p:sldId id="297" r:id="rId19"/>
    <p:sldId id="301" r:id="rId20"/>
    <p:sldId id="300" r:id="rId21"/>
    <p:sldId id="299" r:id="rId22"/>
    <p:sldId id="302" r:id="rId23"/>
    <p:sldId id="303" r:id="rId24"/>
    <p:sldId id="304"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52C2F-9489-4617-9898-8030E4014FFD}" v="37" dt="2020-10-30T06:56:16.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385" autoAdjust="0"/>
  </p:normalViewPr>
  <p:slideViewPr>
    <p:cSldViewPr snapToGrid="0">
      <p:cViewPr varScale="1">
        <p:scale>
          <a:sx n="79" d="100"/>
          <a:sy n="79" d="100"/>
        </p:scale>
        <p:origin x="126" y="516"/>
      </p:cViewPr>
      <p:guideLst>
        <p:guide orient="horz" pos="2160"/>
        <p:guide pos="3840"/>
      </p:guideLst>
    </p:cSldViewPr>
  </p:slideViewPr>
  <p:outlineViewPr>
    <p:cViewPr>
      <p:scale>
        <a:sx n="33" d="100"/>
        <a:sy n="33" d="100"/>
      </p:scale>
      <p:origin x="0" y="-78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Heinänen" userId="46e13374-40fa-4084-81de-22ae2ba0481c" providerId="ADAL" clId="{8F552C2F-9489-4617-9898-8030E4014FFD}"/>
    <pc:docChg chg="undo custSel modSld">
      <pc:chgData name="Stefan Heinänen" userId="46e13374-40fa-4084-81de-22ae2ba0481c" providerId="ADAL" clId="{8F552C2F-9489-4617-9898-8030E4014FFD}" dt="2020-10-30T06:56:16.815" v="1010" actId="962"/>
      <pc:docMkLst>
        <pc:docMk/>
      </pc:docMkLst>
      <pc:sldChg chg="addSp modSp mod">
        <pc:chgData name="Stefan Heinänen" userId="46e13374-40fa-4084-81de-22ae2ba0481c" providerId="ADAL" clId="{8F552C2F-9489-4617-9898-8030E4014FFD}" dt="2020-10-30T06:47:11.289" v="398" actId="1076"/>
        <pc:sldMkLst>
          <pc:docMk/>
          <pc:sldMk cId="2930873304" sldId="262"/>
        </pc:sldMkLst>
        <pc:spChg chg="mod">
          <ac:chgData name="Stefan Heinänen" userId="46e13374-40fa-4084-81de-22ae2ba0481c" providerId="ADAL" clId="{8F552C2F-9489-4617-9898-8030E4014FFD}" dt="2020-10-30T06:47:11.289" v="398" actId="1076"/>
          <ac:spMkLst>
            <pc:docMk/>
            <pc:sldMk cId="2930873304" sldId="262"/>
            <ac:spMk id="4" creationId="{00000000-0000-0000-0000-000000000000}"/>
          </ac:spMkLst>
        </pc:spChg>
        <pc:grpChg chg="add mod">
          <ac:chgData name="Stefan Heinänen" userId="46e13374-40fa-4084-81de-22ae2ba0481c" providerId="ADAL" clId="{8F552C2F-9489-4617-9898-8030E4014FFD}" dt="2020-10-30T06:46:42.024" v="397" actId="962"/>
          <ac:grpSpMkLst>
            <pc:docMk/>
            <pc:sldMk cId="2930873304" sldId="262"/>
            <ac:grpSpMk id="2" creationId="{5269DC6A-832A-4407-91AD-AC2DCAA84BD1}"/>
          </ac:grpSpMkLst>
        </pc:grpChg>
        <pc:picChg chg="mod">
          <ac:chgData name="Stefan Heinänen" userId="46e13374-40fa-4084-81de-22ae2ba0481c" providerId="ADAL" clId="{8F552C2F-9489-4617-9898-8030E4014FFD}" dt="2020-10-30T06:46:01.817" v="177" actId="164"/>
          <ac:picMkLst>
            <pc:docMk/>
            <pc:sldMk cId="2930873304" sldId="262"/>
            <ac:picMk id="9" creationId="{114A9D4C-64A5-4CFF-9629-315D6A195CD7}"/>
          </ac:picMkLst>
        </pc:picChg>
        <pc:picChg chg="mod">
          <ac:chgData name="Stefan Heinänen" userId="46e13374-40fa-4084-81de-22ae2ba0481c" providerId="ADAL" clId="{8F552C2F-9489-4617-9898-8030E4014FFD}" dt="2020-10-30T06:46:01.817" v="177" actId="164"/>
          <ac:picMkLst>
            <pc:docMk/>
            <pc:sldMk cId="2930873304" sldId="262"/>
            <ac:picMk id="10" creationId="{F83B3121-BBFA-412B-9F38-2A7FDB623B82}"/>
          </ac:picMkLst>
        </pc:picChg>
      </pc:sldChg>
      <pc:sldChg chg="addSp delSp modSp mod">
        <pc:chgData name="Stefan Heinänen" userId="46e13374-40fa-4084-81de-22ae2ba0481c" providerId="ADAL" clId="{8F552C2F-9489-4617-9898-8030E4014FFD}" dt="2020-10-30T06:52:57.657" v="995" actId="27636"/>
        <pc:sldMkLst>
          <pc:docMk/>
          <pc:sldMk cId="3558918232" sldId="263"/>
        </pc:sldMkLst>
        <pc:spChg chg="add del mod">
          <ac:chgData name="Stefan Heinänen" userId="46e13374-40fa-4084-81de-22ae2ba0481c" providerId="ADAL" clId="{8F552C2F-9489-4617-9898-8030E4014FFD}" dt="2020-10-30T06:52:43.683" v="991" actId="33699"/>
          <ac:spMkLst>
            <pc:docMk/>
            <pc:sldMk cId="3558918232" sldId="263"/>
            <ac:spMk id="2" creationId="{2547A13F-5A98-48AA-8CEB-11599C7D9EC9}"/>
          </ac:spMkLst>
        </pc:spChg>
        <pc:spChg chg="add mod">
          <ac:chgData name="Stefan Heinänen" userId="46e13374-40fa-4084-81de-22ae2ba0481c" providerId="ADAL" clId="{8F552C2F-9489-4617-9898-8030E4014FFD}" dt="2020-10-30T06:52:57.657" v="995" actId="27636"/>
          <ac:spMkLst>
            <pc:docMk/>
            <pc:sldMk cId="3558918232" sldId="263"/>
            <ac:spMk id="3" creationId="{C6EB8620-9851-4640-AA9C-7DA5285273D0}"/>
          </ac:spMkLst>
        </pc:spChg>
        <pc:spChg chg="del">
          <ac:chgData name="Stefan Heinänen" userId="46e13374-40fa-4084-81de-22ae2ba0481c" providerId="ADAL" clId="{8F552C2F-9489-4617-9898-8030E4014FFD}" dt="2020-10-30T06:52:51.055" v="992" actId="478"/>
          <ac:spMkLst>
            <pc:docMk/>
            <pc:sldMk cId="3558918232" sldId="263"/>
            <ac:spMk id="6" creationId="{ECE536B2-2F12-4C04-BAF9-0572572C4E3C}"/>
          </ac:spMkLst>
        </pc:spChg>
      </pc:sldChg>
      <pc:sldChg chg="modSp">
        <pc:chgData name="Stefan Heinänen" userId="46e13374-40fa-4084-81de-22ae2ba0481c" providerId="ADAL" clId="{8F552C2F-9489-4617-9898-8030E4014FFD}" dt="2020-10-30T06:55:42.183" v="1007" actId="962"/>
        <pc:sldMkLst>
          <pc:docMk/>
          <pc:sldMk cId="34798298" sldId="287"/>
        </pc:sldMkLst>
        <pc:picChg chg="mod">
          <ac:chgData name="Stefan Heinänen" userId="46e13374-40fa-4084-81de-22ae2ba0481c" providerId="ADAL" clId="{8F552C2F-9489-4617-9898-8030E4014FFD}" dt="2020-10-30T06:55:42.183" v="1007" actId="962"/>
          <ac:picMkLst>
            <pc:docMk/>
            <pc:sldMk cId="34798298" sldId="287"/>
            <ac:picMk id="5" creationId="{1639C87D-6478-4DA0-B2FF-237A2D566F96}"/>
          </ac:picMkLst>
        </pc:picChg>
      </pc:sldChg>
      <pc:sldChg chg="modSp">
        <pc:chgData name="Stefan Heinänen" userId="46e13374-40fa-4084-81de-22ae2ba0481c" providerId="ADAL" clId="{8F552C2F-9489-4617-9898-8030E4014FFD}" dt="2020-10-30T06:55:20.695" v="1005" actId="962"/>
        <pc:sldMkLst>
          <pc:docMk/>
          <pc:sldMk cId="3351486946" sldId="288"/>
        </pc:sldMkLst>
        <pc:picChg chg="mod">
          <ac:chgData name="Stefan Heinänen" userId="46e13374-40fa-4084-81de-22ae2ba0481c" providerId="ADAL" clId="{8F552C2F-9489-4617-9898-8030E4014FFD}" dt="2020-10-30T06:55:20.695" v="1005" actId="962"/>
          <ac:picMkLst>
            <pc:docMk/>
            <pc:sldMk cId="3351486946" sldId="288"/>
            <ac:picMk id="5" creationId="{25647047-0292-4582-B96F-B3DDDFD89A12}"/>
          </ac:picMkLst>
        </pc:picChg>
      </pc:sldChg>
      <pc:sldChg chg="modSp">
        <pc:chgData name="Stefan Heinänen" userId="46e13374-40fa-4084-81de-22ae2ba0481c" providerId="ADAL" clId="{8F552C2F-9489-4617-9898-8030E4014FFD}" dt="2020-10-30T06:55:53.462" v="1008" actId="962"/>
        <pc:sldMkLst>
          <pc:docMk/>
          <pc:sldMk cId="3688765997" sldId="289"/>
        </pc:sldMkLst>
        <pc:picChg chg="mod">
          <ac:chgData name="Stefan Heinänen" userId="46e13374-40fa-4084-81de-22ae2ba0481c" providerId="ADAL" clId="{8F552C2F-9489-4617-9898-8030E4014FFD}" dt="2020-10-30T06:55:53.462" v="1008" actId="962"/>
          <ac:picMkLst>
            <pc:docMk/>
            <pc:sldMk cId="3688765997" sldId="289"/>
            <ac:picMk id="5" creationId="{1A53A026-B1BC-44CA-8438-E62A71A27892}"/>
          </ac:picMkLst>
        </pc:picChg>
      </pc:sldChg>
      <pc:sldChg chg="modSp">
        <pc:chgData name="Stefan Heinänen" userId="46e13374-40fa-4084-81de-22ae2ba0481c" providerId="ADAL" clId="{8F552C2F-9489-4617-9898-8030E4014FFD}" dt="2020-10-30T06:55:30.255" v="1006" actId="962"/>
        <pc:sldMkLst>
          <pc:docMk/>
          <pc:sldMk cId="1488443489" sldId="290"/>
        </pc:sldMkLst>
        <pc:picChg chg="mod">
          <ac:chgData name="Stefan Heinänen" userId="46e13374-40fa-4084-81de-22ae2ba0481c" providerId="ADAL" clId="{8F552C2F-9489-4617-9898-8030E4014FFD}" dt="2020-10-30T06:55:30.255" v="1006" actId="962"/>
          <ac:picMkLst>
            <pc:docMk/>
            <pc:sldMk cId="1488443489" sldId="290"/>
            <ac:picMk id="5" creationId="{1A53A026-B1BC-44CA-8438-E62A71A27892}"/>
          </ac:picMkLst>
        </pc:picChg>
      </pc:sldChg>
      <pc:sldChg chg="delSp mod">
        <pc:chgData name="Stefan Heinänen" userId="46e13374-40fa-4084-81de-22ae2ba0481c" providerId="ADAL" clId="{8F552C2F-9489-4617-9898-8030E4014FFD}" dt="2020-10-30T06:47:51.223" v="408" actId="478"/>
        <pc:sldMkLst>
          <pc:docMk/>
          <pc:sldMk cId="29514014" sldId="291"/>
        </pc:sldMkLst>
        <pc:picChg chg="del">
          <ac:chgData name="Stefan Heinänen" userId="46e13374-40fa-4084-81de-22ae2ba0481c" providerId="ADAL" clId="{8F552C2F-9489-4617-9898-8030E4014FFD}" dt="2020-10-30T06:47:51.223" v="408" actId="478"/>
          <ac:picMkLst>
            <pc:docMk/>
            <pc:sldMk cId="29514014" sldId="291"/>
            <ac:picMk id="5" creationId="{0A6FEE72-EA30-45D0-8D92-7861A8B6577F}"/>
          </ac:picMkLst>
        </pc:picChg>
      </pc:sldChg>
      <pc:sldChg chg="delSp modSp mod">
        <pc:chgData name="Stefan Heinänen" userId="46e13374-40fa-4084-81de-22ae2ba0481c" providerId="ADAL" clId="{8F552C2F-9489-4617-9898-8030E4014FFD}" dt="2020-10-30T06:47:43.062" v="407" actId="478"/>
        <pc:sldMkLst>
          <pc:docMk/>
          <pc:sldMk cId="832093529" sldId="292"/>
        </pc:sldMkLst>
        <pc:picChg chg="del mod">
          <ac:chgData name="Stefan Heinänen" userId="46e13374-40fa-4084-81de-22ae2ba0481c" providerId="ADAL" clId="{8F552C2F-9489-4617-9898-8030E4014FFD}" dt="2020-10-30T06:47:43.062" v="407" actId="478"/>
          <ac:picMkLst>
            <pc:docMk/>
            <pc:sldMk cId="832093529" sldId="292"/>
            <ac:picMk id="5" creationId="{0B65267A-FBE8-495D-A3D6-7D30366EA19B}"/>
          </ac:picMkLst>
        </pc:picChg>
      </pc:sldChg>
      <pc:sldChg chg="modSp">
        <pc:chgData name="Stefan Heinänen" userId="46e13374-40fa-4084-81de-22ae2ba0481c" providerId="ADAL" clId="{8F552C2F-9489-4617-9898-8030E4014FFD}" dt="2020-10-30T06:56:03.255" v="1009" actId="962"/>
        <pc:sldMkLst>
          <pc:docMk/>
          <pc:sldMk cId="4213398476" sldId="293"/>
        </pc:sldMkLst>
        <pc:picChg chg="mod">
          <ac:chgData name="Stefan Heinänen" userId="46e13374-40fa-4084-81de-22ae2ba0481c" providerId="ADAL" clId="{8F552C2F-9489-4617-9898-8030E4014FFD}" dt="2020-10-30T06:56:03.255" v="1009" actId="962"/>
          <ac:picMkLst>
            <pc:docMk/>
            <pc:sldMk cId="4213398476" sldId="293"/>
            <ac:picMk id="5" creationId="{A5176B3B-7533-443B-B6B8-96662AA4AEB2}"/>
          </ac:picMkLst>
        </pc:picChg>
      </pc:sldChg>
      <pc:sldChg chg="modSp">
        <pc:chgData name="Stefan Heinänen" userId="46e13374-40fa-4084-81de-22ae2ba0481c" providerId="ADAL" clId="{8F552C2F-9489-4617-9898-8030E4014FFD}" dt="2020-10-30T06:56:16.815" v="1010" actId="962"/>
        <pc:sldMkLst>
          <pc:docMk/>
          <pc:sldMk cId="797573006" sldId="294"/>
        </pc:sldMkLst>
        <pc:picChg chg="mod">
          <ac:chgData name="Stefan Heinänen" userId="46e13374-40fa-4084-81de-22ae2ba0481c" providerId="ADAL" clId="{8F552C2F-9489-4617-9898-8030E4014FFD}" dt="2020-10-30T06:56:16.815" v="1010" actId="962"/>
          <ac:picMkLst>
            <pc:docMk/>
            <pc:sldMk cId="797573006" sldId="294"/>
            <ac:picMk id="5" creationId="{7E0651B3-D8A5-412D-96F2-E78BEECBE389}"/>
          </ac:picMkLst>
        </pc:picChg>
      </pc:sldChg>
      <pc:sldChg chg="modSp mod">
        <pc:chgData name="Stefan Heinänen" userId="46e13374-40fa-4084-81de-22ae2ba0481c" providerId="ADAL" clId="{8F552C2F-9489-4617-9898-8030E4014FFD}" dt="2020-10-30T06:48:31.431" v="506" actId="962"/>
        <pc:sldMkLst>
          <pc:docMk/>
          <pc:sldMk cId="3087298264" sldId="297"/>
        </pc:sldMkLst>
        <pc:picChg chg="mod">
          <ac:chgData name="Stefan Heinänen" userId="46e13374-40fa-4084-81de-22ae2ba0481c" providerId="ADAL" clId="{8F552C2F-9489-4617-9898-8030E4014FFD}" dt="2020-10-30T06:48:31.431" v="506" actId="962"/>
          <ac:picMkLst>
            <pc:docMk/>
            <pc:sldMk cId="3087298264" sldId="297"/>
            <ac:picMk id="5" creationId="{20BE9384-2DF1-49E7-88A9-27FF94324F37}"/>
          </ac:picMkLst>
        </pc:picChg>
      </pc:sldChg>
      <pc:sldChg chg="addSp modSp mod">
        <pc:chgData name="Stefan Heinänen" userId="46e13374-40fa-4084-81de-22ae2ba0481c" providerId="ADAL" clId="{8F552C2F-9489-4617-9898-8030E4014FFD}" dt="2020-10-30T06:47:26.973" v="403" actId="962"/>
        <pc:sldMkLst>
          <pc:docMk/>
          <pc:sldMk cId="3660856465" sldId="298"/>
        </pc:sldMkLst>
        <pc:grpChg chg="add mod">
          <ac:chgData name="Stefan Heinänen" userId="46e13374-40fa-4084-81de-22ae2ba0481c" providerId="ADAL" clId="{8F552C2F-9489-4617-9898-8030E4014FFD}" dt="2020-10-30T06:47:26.973" v="403" actId="962"/>
          <ac:grpSpMkLst>
            <pc:docMk/>
            <pc:sldMk cId="3660856465" sldId="298"/>
            <ac:grpSpMk id="5" creationId="{B9C25F00-FD50-4BF3-B2DB-2EF896641E0C}"/>
          </ac:grpSpMkLst>
        </pc:grpChg>
        <pc:picChg chg="mod">
          <ac:chgData name="Stefan Heinänen" userId="46e13374-40fa-4084-81de-22ae2ba0481c" providerId="ADAL" clId="{8F552C2F-9489-4617-9898-8030E4014FFD}" dt="2020-10-30T06:47:22.303" v="399" actId="164"/>
          <ac:picMkLst>
            <pc:docMk/>
            <pc:sldMk cId="3660856465" sldId="298"/>
            <ac:picMk id="7" creationId="{5ACDE261-582D-49B5-BF3F-002A0551EBE0}"/>
          </ac:picMkLst>
        </pc:picChg>
        <pc:picChg chg="mod">
          <ac:chgData name="Stefan Heinänen" userId="46e13374-40fa-4084-81de-22ae2ba0481c" providerId="ADAL" clId="{8F552C2F-9489-4617-9898-8030E4014FFD}" dt="2020-10-30T06:47:22.303" v="399" actId="164"/>
          <ac:picMkLst>
            <pc:docMk/>
            <pc:sldMk cId="3660856465" sldId="298"/>
            <ac:picMk id="8" creationId="{A316FEEB-4BB5-403A-86EE-536A7D4231D3}"/>
          </ac:picMkLst>
        </pc:picChg>
      </pc:sldChg>
      <pc:sldChg chg="modSp mod">
        <pc:chgData name="Stefan Heinänen" userId="46e13374-40fa-4084-81de-22ae2ba0481c" providerId="ADAL" clId="{8F552C2F-9489-4617-9898-8030E4014FFD}" dt="2020-10-30T06:50:46.549" v="886" actId="962"/>
        <pc:sldMkLst>
          <pc:docMk/>
          <pc:sldMk cId="237821885" sldId="302"/>
        </pc:sldMkLst>
        <pc:picChg chg="mod">
          <ac:chgData name="Stefan Heinänen" userId="46e13374-40fa-4084-81de-22ae2ba0481c" providerId="ADAL" clId="{8F552C2F-9489-4617-9898-8030E4014FFD}" dt="2020-10-30T06:50:46.549" v="886" actId="962"/>
          <ac:picMkLst>
            <pc:docMk/>
            <pc:sldMk cId="237821885" sldId="302"/>
            <ac:picMk id="5" creationId="{78C96E89-1DBB-4FC3-8558-52CC4F047627}"/>
          </ac:picMkLst>
        </pc:picChg>
      </pc:sldChg>
      <pc:sldChg chg="modSp mod">
        <pc:chgData name="Stefan Heinänen" userId="46e13374-40fa-4084-81de-22ae2ba0481c" providerId="ADAL" clId="{8F552C2F-9489-4617-9898-8030E4014FFD}" dt="2020-10-30T06:54:06.075" v="998" actId="20577"/>
        <pc:sldMkLst>
          <pc:docMk/>
          <pc:sldMk cId="590888362" sldId="303"/>
        </pc:sldMkLst>
        <pc:spChg chg="mod">
          <ac:chgData name="Stefan Heinänen" userId="46e13374-40fa-4084-81de-22ae2ba0481c" providerId="ADAL" clId="{8F552C2F-9489-4617-9898-8030E4014FFD}" dt="2020-10-30T06:54:06.075" v="998" actId="20577"/>
          <ac:spMkLst>
            <pc:docMk/>
            <pc:sldMk cId="590888362" sldId="303"/>
            <ac:spMk id="2" creationId="{00000000-0000-0000-0000-000000000000}"/>
          </ac:spMkLst>
        </pc:spChg>
        <pc:picChg chg="mod">
          <ac:chgData name="Stefan Heinänen" userId="46e13374-40fa-4084-81de-22ae2ba0481c" providerId="ADAL" clId="{8F552C2F-9489-4617-9898-8030E4014FFD}" dt="2020-10-30T06:51:45.003" v="970" actId="962"/>
          <ac:picMkLst>
            <pc:docMk/>
            <pc:sldMk cId="590888362" sldId="303"/>
            <ac:picMk id="5" creationId="{CBE383A0-D401-48FD-9144-51BF00914EE7}"/>
          </ac:picMkLst>
        </pc:picChg>
      </pc:sldChg>
      <pc:sldChg chg="modSp mod">
        <pc:chgData name="Stefan Heinänen" userId="46e13374-40fa-4084-81de-22ae2ba0481c" providerId="ADAL" clId="{8F552C2F-9489-4617-9898-8030E4014FFD}" dt="2020-10-30T06:54:21.712" v="1001" actId="20577"/>
        <pc:sldMkLst>
          <pc:docMk/>
          <pc:sldMk cId="1588629370" sldId="304"/>
        </pc:sldMkLst>
        <pc:spChg chg="mod">
          <ac:chgData name="Stefan Heinänen" userId="46e13374-40fa-4084-81de-22ae2ba0481c" providerId="ADAL" clId="{8F552C2F-9489-4617-9898-8030E4014FFD}" dt="2020-10-30T06:54:21.712" v="1001" actId="20577"/>
          <ac:spMkLst>
            <pc:docMk/>
            <pc:sldMk cId="1588629370" sldId="304"/>
            <ac:spMk id="2" creationId="{00000000-0000-0000-0000-000000000000}"/>
          </ac:spMkLst>
        </pc:spChg>
        <pc:picChg chg="mod">
          <ac:chgData name="Stefan Heinänen" userId="46e13374-40fa-4084-81de-22ae2ba0481c" providerId="ADAL" clId="{8F552C2F-9489-4617-9898-8030E4014FFD}" dt="2020-10-30T06:52:07.705" v="974" actId="962"/>
          <ac:picMkLst>
            <pc:docMk/>
            <pc:sldMk cId="1588629370" sldId="304"/>
            <ac:picMk id="5" creationId="{745F6ACD-3BAB-4CE2-B86D-9EEF1E112E8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30.10.2020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30.10.2020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5257800"/>
            <a:ext cx="5359363" cy="876031"/>
          </a:xfrm>
          <a:prstGeom prst="rect">
            <a:avLst/>
          </a:prstGeom>
        </p:spPr>
      </p:pic>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pic>
        <p:nvPicPr>
          <p:cNvPr id="8" name="Kuva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pic>
        <p:nvPicPr>
          <p:cNvPr id="3" name="Kuva 2"/>
          <p:cNvPicPr>
            <a:picLocks noChangeAspect="1"/>
          </p:cNvPicPr>
          <p:nvPr userDrawn="1"/>
        </p:nvPicPr>
        <p:blipFill>
          <a:blip r:embed="rId3"/>
          <a:stretch>
            <a:fillRect/>
          </a:stretch>
        </p:blipFill>
        <p:spPr>
          <a:xfrm>
            <a:off x="3745788" y="3044918"/>
            <a:ext cx="4700423" cy="768163"/>
          </a:xfrm>
          <a:prstGeom prst="rect">
            <a:avLst/>
          </a:prstGeom>
        </p:spPr>
      </p:pic>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30.10.2020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splash.com/@etiennegirardet?utm_source=unsplash&amp;utm_medium=referral&amp;utm_content=creditCopyText" TargetMode="External"/><Relationship Id="rId2" Type="http://schemas.openxmlformats.org/officeDocument/2006/relationships/image" Target="../media/image15.jpg"/><Relationship Id="rId1" Type="http://schemas.openxmlformats.org/officeDocument/2006/relationships/slideLayout" Target="../slideLayouts/slideLayout3.xml"/><Relationship Id="rId4" Type="http://schemas.openxmlformats.org/officeDocument/2006/relationships/hyperlink" Target="https://unsplash.com/s/photos/paper-recycling?utm_source=unsplash&amp;utm_medium=referral&amp;utm_content=creditCopyTex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www.recycling-guide.org.uk/science-paper.html" TargetMode="External"/><Relationship Id="rId7" Type="http://schemas.openxmlformats.org/officeDocument/2006/relationships/hyperlink" Target="https://ec.europa.eu/environment/archives/waste/eu_guidance/introduction.html" TargetMode="External"/><Relationship Id="rId2" Type="http://schemas.openxmlformats.org/officeDocument/2006/relationships/hyperlink" Target="https://www.infofinland.fi/en/living-in-finland/housing/waste-management-and-recycling" TargetMode="External"/><Relationship Id="rId1" Type="http://schemas.openxmlformats.org/officeDocument/2006/relationships/slideLayout" Target="../slideLayouts/slideLayout3.xml"/><Relationship Id="rId6" Type="http://schemas.openxmlformats.org/officeDocument/2006/relationships/hyperlink" Target="https://www.hsy.fi/en/residents/sorting/Pages/default.aspx" TargetMode="External"/><Relationship Id="rId5" Type="http://schemas.openxmlformats.org/officeDocument/2006/relationships/hyperlink" Target="https://www.uusioaines.com/en/" TargetMode="External"/><Relationship Id="rId10" Type="http://schemas.openxmlformats.org/officeDocument/2006/relationships/hyperlink" Target="https://unsplash.com/s/photos/paper-recycling?utm_source=unsplash&amp;utm_medium=referral&amp;utm_content=creditCopyText" TargetMode="External"/><Relationship Id="rId4" Type="http://schemas.openxmlformats.org/officeDocument/2006/relationships/hyperlink" Target="https://www.kuusakoski.com/en/global/?nrd=1" TargetMode="External"/><Relationship Id="rId9" Type="http://schemas.openxmlformats.org/officeDocument/2006/relationships/hyperlink" Target="https://unsplash.com/@etiennegirardet?utm_source=unsplash&amp;utm_medium=referral&amp;utm_content=creditCopyTex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6HBtl4sHTqU" TargetMode="External"/><Relationship Id="rId7" Type="http://schemas.openxmlformats.org/officeDocument/2006/relationships/hyperlink" Target="https://ec.europa.eu/environment/waste/studies/pdf/plastics.pdf" TargetMode="External"/><Relationship Id="rId2" Type="http://schemas.openxmlformats.org/officeDocument/2006/relationships/hyperlink" Target="http://www.youtube.com/watch?v=en4XzfR0FE8" TargetMode="External"/><Relationship Id="rId1" Type="http://schemas.openxmlformats.org/officeDocument/2006/relationships/slideLayout" Target="../slideLayouts/slideLayout3.xml"/><Relationship Id="rId6" Type="http://schemas.openxmlformats.org/officeDocument/2006/relationships/hyperlink" Target="http://www.youtube.com/watch?v=1i1W9Mi7jPM&amp;feature=related" TargetMode="External"/><Relationship Id="rId5" Type="http://schemas.openxmlformats.org/officeDocument/2006/relationships/hyperlink" Target="http://www.youtube.com/watch?v=jiaEWwyQ2q8" TargetMode="External"/><Relationship Id="rId4" Type="http://schemas.openxmlformats.org/officeDocument/2006/relationships/hyperlink" Target="http://www.youtube.com/watch?v=zyF9MxlcItw"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hsy.fi/en/residents/sorting/instructions/electricalequipment/Pages/default.aspx" TargetMode="External"/><Relationship Id="rId2" Type="http://schemas.openxmlformats.org/officeDocument/2006/relationships/hyperlink" Target="http://ec.europa.eu/environment/waste/weee/index_en.htm" TargetMode="External"/><Relationship Id="rId1" Type="http://schemas.openxmlformats.org/officeDocument/2006/relationships/slideLayout" Target="../slideLayouts/slideLayout3.xml"/><Relationship Id="rId4" Type="http://schemas.openxmlformats.org/officeDocument/2006/relationships/hyperlink" Target="https://www.hsy.fi/en/residents/sorting/instructions/hazardouswaste/Pages/default.asp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ec.europa.eu/environment/waste/compost/pubs.ht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eur-lex.europa.eu/legal-content/EN/TXT/PDF/?uri=CELEX:01999L0031-20180704&amp;from=EN"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F0QdVesasaQ" TargetMode="External"/><Relationship Id="rId2" Type="http://schemas.openxmlformats.org/officeDocument/2006/relationships/hyperlink" Target="http://www.youtube.com/watch?v=k741pnJTUh0" TargetMode="External"/><Relationship Id="rId1" Type="http://schemas.openxmlformats.org/officeDocument/2006/relationships/slideLayout" Target="../slideLayouts/slideLayout3.xml"/><Relationship Id="rId4" Type="http://schemas.openxmlformats.org/officeDocument/2006/relationships/hyperlink" Target="http://www.youtube.com/watch?v=KwAVZoYUiP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dwoodhouse?utm_source=unsplash&amp;utm_medium=referral&amp;utm_content=creditCopyText" TargetMode="External"/><Relationship Id="rId2" Type="http://schemas.openxmlformats.org/officeDocument/2006/relationships/image" Target="../media/image12.jpg"/><Relationship Id="rId1" Type="http://schemas.openxmlformats.org/officeDocument/2006/relationships/slideLayout" Target="../slideLayouts/slideLayout3.xml"/><Relationship Id="rId4" Type="http://schemas.openxmlformats.org/officeDocument/2006/relationships/hyperlink" Target="https://unsplash.com/s/photos/waste?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unsplash.com/@open_photo_js?utm_source=unsplash&amp;utm_medium=referral&amp;utm_content=creditCopyText" TargetMode="External"/><Relationship Id="rId2" Type="http://schemas.openxmlformats.org/officeDocument/2006/relationships/image" Target="../media/image13.jpg"/><Relationship Id="rId1" Type="http://schemas.openxmlformats.org/officeDocument/2006/relationships/slideLayout" Target="../slideLayouts/slideLayout3.xml"/><Relationship Id="rId4" Type="http://schemas.openxmlformats.org/officeDocument/2006/relationships/hyperlink" Target="https://unsplash.com/s/photos/waste?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nsplash.com/@misssinterpreted?utm_source=unsplash&amp;utm_medium=referral&amp;utm_content=creditCopyText" TargetMode="External"/><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hyperlink" Target="https://unsplash.com/s/photos/waste?utm_source=unsplash&amp;utm_medium=referral&amp;utm_content=creditCopyText"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unsplash.com/s/photos/waste?utm_source=unsplash&amp;utm_medium=referral&amp;utm_content=creditCopyText" TargetMode="External"/><Relationship Id="rId3" Type="http://schemas.openxmlformats.org/officeDocument/2006/relationships/hyperlink" Target="http://www2.balticuniv.uu.se/bup-3/index.php/chapter-3/3c-measuring-and-managing-resource-flows" TargetMode="External"/><Relationship Id="rId7" Type="http://schemas.openxmlformats.org/officeDocument/2006/relationships/hyperlink" Target="https://unsplash.com/@misssinterpreted?utm_source=unsplash&amp;utm_medium=referral&amp;utm_content=creditCopyText" TargetMode="External"/><Relationship Id="rId2" Type="http://schemas.openxmlformats.org/officeDocument/2006/relationships/hyperlink" Target="https://ec.europa.eu/environment/waste/prevention/index.htm" TargetMode="Externa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hyperlink" Target="http://www2.balticuniv.uu.se/bup-3/index.php/chapter-5/5c-waste-sustainable-end-of-life-of-products" TargetMode="External"/><Relationship Id="rId4" Type="http://schemas.openxmlformats.org/officeDocument/2006/relationships/hyperlink" Target="https://uu.diva-portal.org/smash/get/diva2:604269/FULLTEXT01.pdf"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ec.europa.eu/environment/waste/index.ht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resources-and-waste-strategy-for-england" TargetMode="External"/><Relationship Id="rId2" Type="http://schemas.openxmlformats.org/officeDocument/2006/relationships/hyperlink" Target="https://ec.europa.eu/environment/waste/index.htm" TargetMode="External"/><Relationship Id="rId1" Type="http://schemas.openxmlformats.org/officeDocument/2006/relationships/slideLayout" Target="../slideLayouts/slideLayout3.xml"/><Relationship Id="rId5" Type="http://schemas.openxmlformats.org/officeDocument/2006/relationships/hyperlink" Target="http://julkaisut.valtioneuvosto.fi/bitstream/handle/10024/160889/SY_01en_18_WEB.pdf?sequence=1&amp;isAllowed=y" TargetMode="External"/><Relationship Id="rId4" Type="http://schemas.openxmlformats.org/officeDocument/2006/relationships/hyperlink" Target="https://www.dccae.gov.ie/en-ie/environment/publications/Pages/A-resource-opportunity-.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308255F3-F20B-4B87-BA2E-E1B81D1F1716}" type="datetime1">
              <a:rPr lang="fi-FI" smtClean="0"/>
              <a:t>30.10.2020</a:t>
            </a:fld>
            <a:endParaRPr lang="fi-FI" dirty="0"/>
          </a:p>
        </p:txBody>
      </p:sp>
      <p:sp>
        <p:nvSpPr>
          <p:cNvPr id="5" name="Alatunnisteen paikkamerkki 4"/>
          <p:cNvSpPr>
            <a:spLocks noGrp="1"/>
          </p:cNvSpPr>
          <p:nvPr>
            <p:ph type="ftr" sz="quarter" idx="11"/>
          </p:nvPr>
        </p:nvSpPr>
        <p:spPr/>
        <p:txBody>
          <a:bodyPr/>
          <a:lstStyle/>
          <a:p>
            <a:r>
              <a:rPr lang="fi-FI"/>
              <a:t>kiertotalousamk.fi</a:t>
            </a:r>
            <a:endParaRPr lang="fi-FI" dirty="0"/>
          </a:p>
        </p:txBody>
      </p:sp>
      <p:sp>
        <p:nvSpPr>
          <p:cNvPr id="9" name="Subtitle 2">
            <a:extLst>
              <a:ext uri="{FF2B5EF4-FFF2-40B4-BE49-F238E27FC236}">
                <a16:creationId xmlns:a16="http://schemas.microsoft.com/office/drawing/2014/main" id="{C047C350-F769-43CF-8CBD-32A75AD58937}"/>
              </a:ext>
            </a:extLst>
          </p:cNvPr>
          <p:cNvSpPr>
            <a:spLocks noGrp="1"/>
          </p:cNvSpPr>
          <p:nvPr>
            <p:ph type="subTitle" idx="1"/>
          </p:nvPr>
        </p:nvSpPr>
        <p:spPr>
          <a:xfrm>
            <a:off x="2885574" y="3429000"/>
            <a:ext cx="6400800" cy="1314450"/>
          </a:xfrm>
        </p:spPr>
        <p:txBody>
          <a:bodyPr>
            <a:normAutofit/>
          </a:bodyPr>
          <a:lstStyle/>
          <a:p>
            <a:r>
              <a:rPr lang="en-GB" sz="3200" dirty="0" err="1">
                <a:solidFill>
                  <a:schemeClr val="bg1">
                    <a:lumMod val="50000"/>
                  </a:schemeClr>
                </a:solidFill>
              </a:rPr>
              <a:t>Novia</a:t>
            </a:r>
            <a:endParaRPr lang="en-GB" sz="3200" dirty="0">
              <a:solidFill>
                <a:schemeClr val="bg1">
                  <a:lumMod val="50000"/>
                </a:schemeClr>
              </a:solidFill>
            </a:endParaRPr>
          </a:p>
          <a:p>
            <a:r>
              <a:rPr lang="en-GB" sz="3200" dirty="0">
                <a:solidFill>
                  <a:schemeClr val="bg1">
                    <a:lumMod val="50000"/>
                  </a:schemeClr>
                </a:solidFill>
              </a:rPr>
              <a:t>Sustainable Coastal Management</a:t>
            </a:r>
          </a:p>
        </p:txBody>
      </p:sp>
      <p:sp>
        <p:nvSpPr>
          <p:cNvPr id="3" name="Title 2">
            <a:extLst>
              <a:ext uri="{FF2B5EF4-FFF2-40B4-BE49-F238E27FC236}">
                <a16:creationId xmlns:a16="http://schemas.microsoft.com/office/drawing/2014/main" id="{C6EB8620-9851-4640-AA9C-7DA5285273D0}"/>
              </a:ext>
            </a:extLst>
          </p:cNvPr>
          <p:cNvSpPr>
            <a:spLocks noGrp="1"/>
          </p:cNvSpPr>
          <p:nvPr>
            <p:ph type="ctrTitle"/>
          </p:nvPr>
        </p:nvSpPr>
        <p:spPr/>
        <p:txBody>
          <a:bodyPr>
            <a:normAutofit fontScale="90000"/>
          </a:bodyPr>
          <a:lstStyle/>
          <a:p>
            <a:r>
              <a:rPr lang="en-GB" dirty="0">
                <a:solidFill>
                  <a:srgbClr val="C00000"/>
                </a:solidFill>
              </a:rPr>
              <a:t>Waste Management 3 ECTS</a:t>
            </a:r>
            <a:br>
              <a:rPr lang="en-GB" dirty="0">
                <a:solidFill>
                  <a:srgbClr val="C00000"/>
                </a:solidFill>
              </a:rPr>
            </a:br>
            <a:endParaRPr lang="en-GB" dirty="0"/>
          </a:p>
        </p:txBody>
      </p:sp>
    </p:spTree>
    <p:extLst>
      <p:ext uri="{BB962C8B-B14F-4D97-AF65-F5344CB8AC3E}">
        <p14:creationId xmlns:p14="http://schemas.microsoft.com/office/powerpoint/2010/main" val="355891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4 </a:t>
            </a:r>
            <a:r>
              <a:rPr lang="en-GB" sz="2800" dirty="0">
                <a:solidFill>
                  <a:srgbClr val="C00000"/>
                </a:solidFill>
              </a:rPr>
              <a:t>- </a:t>
            </a:r>
            <a:r>
              <a:rPr lang="en-US" sz="2800" dirty="0">
                <a:solidFill>
                  <a:srgbClr val="C00000"/>
                </a:solidFill>
              </a:rPr>
              <a:t>Recycling of paper, cardboard, metal, glass...</a:t>
            </a:r>
          </a:p>
        </p:txBody>
      </p:sp>
      <p:sp>
        <p:nvSpPr>
          <p:cNvPr id="3" name="Content Placeholder 2"/>
          <p:cNvSpPr>
            <a:spLocks noGrp="1"/>
          </p:cNvSpPr>
          <p:nvPr>
            <p:ph idx="1"/>
          </p:nvPr>
        </p:nvSpPr>
        <p:spPr>
          <a:xfrm>
            <a:off x="1049867" y="2150532"/>
            <a:ext cx="4724400" cy="3256343"/>
          </a:xfrm>
        </p:spPr>
        <p:txBody>
          <a:bodyPr>
            <a:normAutofit lnSpcReduction="10000"/>
          </a:bodyPr>
          <a:lstStyle/>
          <a:p>
            <a:pPr marL="0" indent="0">
              <a:buNone/>
            </a:pPr>
            <a:r>
              <a:rPr lang="en-US" sz="2200" dirty="0"/>
              <a:t>Write a text on three categories of waste. Where should it be brought by the waste producer (e.g. in </a:t>
            </a:r>
            <a:r>
              <a:rPr lang="en-US" sz="2200" dirty="0" err="1"/>
              <a:t>Ekenäs</a:t>
            </a:r>
            <a:r>
              <a:rPr lang="en-US" sz="2200" dirty="0"/>
              <a:t>) </a:t>
            </a:r>
            <a:br>
              <a:rPr lang="en-US" sz="2200" dirty="0"/>
            </a:br>
            <a:r>
              <a:rPr lang="en-US" sz="2200" dirty="0"/>
              <a:t>and how does the recycling process go on with the waste?</a:t>
            </a:r>
            <a:br>
              <a:rPr lang="en-US" sz="2200" dirty="0"/>
            </a:br>
            <a:r>
              <a:rPr lang="en-US" sz="2200" dirty="0"/>
              <a:t>Describe also what </a:t>
            </a:r>
            <a:r>
              <a:rPr lang="en-US" sz="2200" i="1" dirty="0"/>
              <a:t>producer responsibility</a:t>
            </a:r>
            <a:r>
              <a:rPr lang="en-US" sz="2200" dirty="0"/>
              <a:t> stands for.</a:t>
            </a:r>
          </a:p>
          <a:p>
            <a:pPr marL="0" indent="0">
              <a:buNone/>
            </a:pPr>
            <a:endParaRPr lang="en-US" sz="2200" dirty="0"/>
          </a:p>
          <a:p>
            <a:pPr marL="0" indent="0">
              <a:buNone/>
            </a:pPr>
            <a:r>
              <a:rPr lang="en-US" sz="2200" b="1" dirty="0"/>
              <a:t>The text should contain about 500 words</a:t>
            </a:r>
            <a:endParaRPr lang="en-GB" sz="2200" b="1" dirty="0"/>
          </a:p>
          <a:p>
            <a:endParaRPr lang="en-US" dirty="0"/>
          </a:p>
        </p:txBody>
      </p:sp>
      <p:sp>
        <p:nvSpPr>
          <p:cNvPr id="4" name="Footer Placeholder 3"/>
          <p:cNvSpPr>
            <a:spLocks noGrp="1"/>
          </p:cNvSpPr>
          <p:nvPr>
            <p:ph type="ftr" sz="quarter" idx="11"/>
          </p:nvPr>
        </p:nvSpPr>
        <p:spPr/>
        <p:txBody>
          <a:bodyPr/>
          <a:lstStyle/>
          <a:p>
            <a:r>
              <a:rPr lang="fi-FI"/>
              <a:t>kiertotalousamk.fi</a:t>
            </a:r>
          </a:p>
        </p:txBody>
      </p:sp>
      <p:pic>
        <p:nvPicPr>
          <p:cNvPr id="5" name="Content Placeholder 5">
            <a:extLst>
              <a:ext uri="{FF2B5EF4-FFF2-40B4-BE49-F238E27FC236}">
                <a16:creationId xmlns:a16="http://schemas.microsoft.com/office/drawing/2014/main" id="{A5176B3B-7533-443B-B6B8-96662AA4AEB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51164" y="1825625"/>
            <a:ext cx="4702636" cy="3129272"/>
          </a:xfrm>
          <a:prstGeom prst="rect">
            <a:avLst/>
          </a:prstGeom>
        </p:spPr>
      </p:pic>
      <p:sp>
        <p:nvSpPr>
          <p:cNvPr id="6" name="Rectangle 5">
            <a:extLst>
              <a:ext uri="{FF2B5EF4-FFF2-40B4-BE49-F238E27FC236}">
                <a16:creationId xmlns:a16="http://schemas.microsoft.com/office/drawing/2014/main" id="{78E8A7B6-F4BF-4C8F-B55E-5293376A2C67}"/>
              </a:ext>
            </a:extLst>
          </p:cNvPr>
          <p:cNvSpPr/>
          <p:nvPr/>
        </p:nvSpPr>
        <p:spPr>
          <a:xfrm>
            <a:off x="7709430" y="5160654"/>
            <a:ext cx="2204450" cy="246221"/>
          </a:xfrm>
          <a:prstGeom prst="rect">
            <a:avLst/>
          </a:prstGeom>
        </p:spPr>
        <p:txBody>
          <a:bodyPr wrap="none">
            <a:spAutoFit/>
          </a:bodyPr>
          <a:lstStyle/>
          <a:p>
            <a:r>
              <a:rPr lang="en-US" sz="1000" dirty="0">
                <a:solidFill>
                  <a:srgbClr val="111111"/>
                </a:solidFill>
                <a:latin typeface="-apple-system"/>
              </a:rPr>
              <a:t>Photo by </a:t>
            </a:r>
            <a:r>
              <a:rPr lang="en-US" sz="1000" dirty="0">
                <a:solidFill>
                  <a:srgbClr val="767676"/>
                </a:solidFill>
                <a:latin typeface="-apple-system"/>
                <a:hlinkClick r:id="rId3"/>
              </a:rPr>
              <a:t>Etienne </a:t>
            </a:r>
            <a:r>
              <a:rPr lang="en-US" sz="1000" dirty="0" err="1">
                <a:solidFill>
                  <a:srgbClr val="767676"/>
                </a:solidFill>
                <a:latin typeface="-apple-system"/>
                <a:hlinkClick r:id="rId3"/>
              </a:rPr>
              <a:t>Girardet</a:t>
            </a:r>
            <a:r>
              <a:rPr lang="en-US" sz="1000" dirty="0">
                <a:solidFill>
                  <a:srgbClr val="111111"/>
                </a:solidFill>
                <a:latin typeface="-apple-system"/>
              </a:rPr>
              <a:t> on </a:t>
            </a:r>
            <a:r>
              <a:rPr lang="en-US" sz="1000" dirty="0" err="1">
                <a:solidFill>
                  <a:srgbClr val="767676"/>
                </a:solidFill>
                <a:latin typeface="-apple-system"/>
                <a:hlinkClick r:id="rId4"/>
              </a:rPr>
              <a:t>Unsplash</a:t>
            </a:r>
            <a:endParaRPr lang="en-GB" sz="1000" dirty="0"/>
          </a:p>
        </p:txBody>
      </p:sp>
    </p:spTree>
    <p:extLst>
      <p:ext uri="{BB962C8B-B14F-4D97-AF65-F5344CB8AC3E}">
        <p14:creationId xmlns:p14="http://schemas.microsoft.com/office/powerpoint/2010/main" val="421339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4 </a:t>
            </a:r>
            <a:r>
              <a:rPr lang="en-GB" sz="3200" dirty="0">
                <a:solidFill>
                  <a:srgbClr val="C00000"/>
                </a:solidFill>
              </a:rPr>
              <a:t>– </a:t>
            </a:r>
            <a:r>
              <a:rPr lang="en-US" sz="3200" dirty="0">
                <a:solidFill>
                  <a:srgbClr val="C00000"/>
                </a:solidFill>
              </a:rPr>
              <a:t>Background material</a:t>
            </a:r>
          </a:p>
        </p:txBody>
      </p:sp>
      <p:sp>
        <p:nvSpPr>
          <p:cNvPr id="3" name="Content Placeholder 2"/>
          <p:cNvSpPr>
            <a:spLocks noGrp="1"/>
          </p:cNvSpPr>
          <p:nvPr>
            <p:ph idx="1"/>
          </p:nvPr>
        </p:nvSpPr>
        <p:spPr>
          <a:xfrm>
            <a:off x="838199" y="1690689"/>
            <a:ext cx="6333067" cy="3719512"/>
          </a:xfrm>
        </p:spPr>
        <p:txBody>
          <a:bodyPr>
            <a:normAutofit fontScale="47500" lnSpcReduction="20000"/>
          </a:bodyPr>
          <a:lstStyle/>
          <a:p>
            <a:endParaRPr lang="sv-FI" dirty="0">
              <a:hlinkClick r:id="rId2"/>
            </a:endParaRPr>
          </a:p>
          <a:p>
            <a:pPr marL="0" indent="0">
              <a:buNone/>
            </a:pPr>
            <a:r>
              <a:rPr lang="de-DE" dirty="0"/>
              <a:t>Recycling in Finland - general information</a:t>
            </a:r>
            <a:endParaRPr lang="sv-FI" dirty="0">
              <a:hlinkClick r:id="rId2">
                <a:extLst>
                  <a:ext uri="{A12FA001-AC4F-418D-AE19-62706E023703}">
                    <ahyp:hlinkClr xmlns:ahyp="http://schemas.microsoft.com/office/drawing/2018/hyperlinkcolor" val="tx"/>
                  </a:ext>
                </a:extLst>
              </a:hlinkClick>
            </a:endParaRPr>
          </a:p>
          <a:p>
            <a:pPr marL="0" indent="0">
              <a:buNone/>
            </a:pPr>
            <a:r>
              <a:rPr lang="sv-FI" dirty="0">
                <a:hlinkClick r:id="rId2"/>
              </a:rPr>
              <a:t>https://www.infofinland.fi/en/living-in-finland/housing/waste-management-and-recycling</a:t>
            </a:r>
            <a:endParaRPr lang="sv-FI" dirty="0"/>
          </a:p>
          <a:p>
            <a:pPr marL="0" indent="0">
              <a:buNone/>
            </a:pPr>
            <a:r>
              <a:rPr lang="sv-FI" dirty="0" err="1"/>
              <a:t>How</a:t>
            </a:r>
            <a:r>
              <a:rPr lang="sv-FI" dirty="0"/>
              <a:t> paper is </a:t>
            </a:r>
            <a:r>
              <a:rPr lang="sv-FI" dirty="0" err="1"/>
              <a:t>recycled</a:t>
            </a:r>
            <a:endParaRPr lang="sv-FI" dirty="0"/>
          </a:p>
          <a:p>
            <a:pPr marL="0" indent="0">
              <a:buNone/>
            </a:pPr>
            <a:r>
              <a:rPr lang="sv-FI" dirty="0">
                <a:hlinkClick r:id="rId3"/>
              </a:rPr>
              <a:t>http://www.recycling-guide.org.uk/science-paper.html</a:t>
            </a:r>
            <a:endParaRPr lang="sv-FI" dirty="0"/>
          </a:p>
          <a:p>
            <a:pPr marL="0" indent="0">
              <a:buNone/>
            </a:pPr>
            <a:r>
              <a:rPr lang="sv-FI" dirty="0" err="1"/>
              <a:t>Metal</a:t>
            </a:r>
            <a:endParaRPr lang="sv-FI" dirty="0"/>
          </a:p>
          <a:p>
            <a:pPr marL="0" indent="0">
              <a:buNone/>
            </a:pPr>
            <a:r>
              <a:rPr lang="sv-FI" dirty="0">
                <a:hlinkClick r:id="rId4"/>
              </a:rPr>
              <a:t>https://www.kuusakoski.com/en/global/?nrd=1</a:t>
            </a:r>
            <a:endParaRPr lang="sv-FI" dirty="0"/>
          </a:p>
          <a:p>
            <a:pPr marL="0" indent="0">
              <a:buNone/>
            </a:pPr>
            <a:r>
              <a:rPr lang="sv-FI" dirty="0"/>
              <a:t>Glass</a:t>
            </a:r>
          </a:p>
          <a:p>
            <a:pPr marL="0" indent="0">
              <a:buNone/>
            </a:pPr>
            <a:r>
              <a:rPr lang="sv-FI" dirty="0">
                <a:hlinkClick r:id="rId5"/>
              </a:rPr>
              <a:t>https://www.uusioaines.com/en/</a:t>
            </a:r>
            <a:endParaRPr lang="sv-FI" dirty="0"/>
          </a:p>
          <a:p>
            <a:pPr marL="0" indent="0">
              <a:buNone/>
            </a:pPr>
            <a:r>
              <a:rPr lang="sv-FI" dirty="0" err="1"/>
              <a:t>Sorting</a:t>
            </a:r>
            <a:endParaRPr lang="sv-FI" dirty="0"/>
          </a:p>
          <a:p>
            <a:pPr marL="0" indent="0">
              <a:buNone/>
            </a:pPr>
            <a:r>
              <a:rPr lang="sv-FI" dirty="0">
                <a:hlinkClick r:id="rId6"/>
              </a:rPr>
              <a:t>https://www.hsy.fi/en/residents/sorting/Pages/default.aspx</a:t>
            </a:r>
            <a:endParaRPr lang="sv-FI" dirty="0"/>
          </a:p>
          <a:p>
            <a:pPr marL="0" indent="0">
              <a:buNone/>
            </a:pPr>
            <a:r>
              <a:rPr lang="sv-FI" dirty="0" err="1"/>
              <a:t>Extended</a:t>
            </a:r>
            <a:r>
              <a:rPr lang="sv-FI" dirty="0"/>
              <a:t> </a:t>
            </a:r>
            <a:r>
              <a:rPr lang="sv-FI" dirty="0" err="1"/>
              <a:t>Producer</a:t>
            </a:r>
            <a:r>
              <a:rPr lang="sv-FI" dirty="0"/>
              <a:t> </a:t>
            </a:r>
            <a:r>
              <a:rPr lang="sv-FI" dirty="0" err="1"/>
              <a:t>Responsibility</a:t>
            </a:r>
            <a:endParaRPr lang="sv-FI" dirty="0"/>
          </a:p>
          <a:p>
            <a:pPr marL="0" indent="0">
              <a:buNone/>
            </a:pPr>
            <a:r>
              <a:rPr lang="sv-FI" dirty="0">
                <a:hlinkClick r:id="rId7"/>
              </a:rPr>
              <a:t>https://ec.europa.eu/environment/archives/waste/eu_guidance/introduction.html</a:t>
            </a:r>
            <a:endParaRPr lang="en-GB" dirty="0"/>
          </a:p>
          <a:p>
            <a:endParaRPr lang="en-US" dirty="0"/>
          </a:p>
        </p:txBody>
      </p:sp>
      <p:sp>
        <p:nvSpPr>
          <p:cNvPr id="4" name="Footer Placeholder 3"/>
          <p:cNvSpPr>
            <a:spLocks noGrp="1"/>
          </p:cNvSpPr>
          <p:nvPr>
            <p:ph type="ftr" sz="quarter" idx="11"/>
          </p:nvPr>
        </p:nvSpPr>
        <p:spPr/>
        <p:txBody>
          <a:bodyPr/>
          <a:lstStyle/>
          <a:p>
            <a:r>
              <a:rPr lang="fi-FI"/>
              <a:t>kiertotalousamk.fi</a:t>
            </a:r>
          </a:p>
        </p:txBody>
      </p:sp>
      <p:pic>
        <p:nvPicPr>
          <p:cNvPr id="5" name="Content Placeholder 5">
            <a:extLst>
              <a:ext uri="{FF2B5EF4-FFF2-40B4-BE49-F238E27FC236}">
                <a16:creationId xmlns:a16="http://schemas.microsoft.com/office/drawing/2014/main" id="{7E0651B3-D8A5-412D-96F2-E78BEECBE38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522356" y="2146611"/>
            <a:ext cx="3822978" cy="2543922"/>
          </a:xfrm>
          <a:prstGeom prst="rect">
            <a:avLst/>
          </a:prstGeom>
        </p:spPr>
      </p:pic>
      <p:sp>
        <p:nvSpPr>
          <p:cNvPr id="6" name="Rectangle 5">
            <a:extLst>
              <a:ext uri="{FF2B5EF4-FFF2-40B4-BE49-F238E27FC236}">
                <a16:creationId xmlns:a16="http://schemas.microsoft.com/office/drawing/2014/main" id="{DEC9FCAB-6673-4FB6-A133-C09A5FB5C332}"/>
              </a:ext>
            </a:extLst>
          </p:cNvPr>
          <p:cNvSpPr/>
          <p:nvPr/>
        </p:nvSpPr>
        <p:spPr>
          <a:xfrm>
            <a:off x="8226786" y="4900235"/>
            <a:ext cx="2204450" cy="246221"/>
          </a:xfrm>
          <a:prstGeom prst="rect">
            <a:avLst/>
          </a:prstGeom>
        </p:spPr>
        <p:txBody>
          <a:bodyPr wrap="none">
            <a:spAutoFit/>
          </a:bodyPr>
          <a:lstStyle/>
          <a:p>
            <a:r>
              <a:rPr lang="en-US" sz="1000" dirty="0">
                <a:solidFill>
                  <a:srgbClr val="111111"/>
                </a:solidFill>
                <a:latin typeface="-apple-system"/>
              </a:rPr>
              <a:t>Photo by </a:t>
            </a:r>
            <a:r>
              <a:rPr lang="en-US" sz="1000" dirty="0">
                <a:solidFill>
                  <a:srgbClr val="767676"/>
                </a:solidFill>
                <a:latin typeface="-apple-system"/>
                <a:hlinkClick r:id="rId9"/>
              </a:rPr>
              <a:t>Etienne </a:t>
            </a:r>
            <a:r>
              <a:rPr lang="en-US" sz="1000" dirty="0" err="1">
                <a:solidFill>
                  <a:srgbClr val="767676"/>
                </a:solidFill>
                <a:latin typeface="-apple-system"/>
                <a:hlinkClick r:id="rId9"/>
              </a:rPr>
              <a:t>Girardet</a:t>
            </a:r>
            <a:r>
              <a:rPr lang="en-US" sz="1000" dirty="0">
                <a:solidFill>
                  <a:srgbClr val="111111"/>
                </a:solidFill>
                <a:latin typeface="-apple-system"/>
              </a:rPr>
              <a:t> on </a:t>
            </a:r>
            <a:r>
              <a:rPr lang="en-US" sz="1000" dirty="0" err="1">
                <a:solidFill>
                  <a:srgbClr val="767676"/>
                </a:solidFill>
                <a:latin typeface="-apple-system"/>
                <a:hlinkClick r:id="rId10"/>
              </a:rPr>
              <a:t>Unsplash</a:t>
            </a:r>
            <a:endParaRPr lang="en-GB" sz="1000" dirty="0"/>
          </a:p>
        </p:txBody>
      </p:sp>
    </p:spTree>
    <p:extLst>
      <p:ext uri="{BB962C8B-B14F-4D97-AF65-F5344CB8AC3E}">
        <p14:creationId xmlns:p14="http://schemas.microsoft.com/office/powerpoint/2010/main" val="797573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5 </a:t>
            </a:r>
            <a:r>
              <a:rPr lang="en-GB" sz="3200" dirty="0">
                <a:solidFill>
                  <a:srgbClr val="C00000"/>
                </a:solidFill>
              </a:rPr>
              <a:t>- </a:t>
            </a:r>
            <a:r>
              <a:rPr lang="sv-FI" sz="3200" dirty="0">
                <a:solidFill>
                  <a:srgbClr val="C00000"/>
                </a:solidFill>
              </a:rPr>
              <a:t>Plastic and recycling</a:t>
            </a:r>
            <a:endParaRPr lang="en-US" sz="3200" dirty="0">
              <a:solidFill>
                <a:srgbClr val="C00000"/>
              </a:solidFill>
            </a:endParaRPr>
          </a:p>
        </p:txBody>
      </p:sp>
      <p:sp>
        <p:nvSpPr>
          <p:cNvPr id="3" name="Content Placeholder 2"/>
          <p:cNvSpPr>
            <a:spLocks noGrp="1"/>
          </p:cNvSpPr>
          <p:nvPr>
            <p:ph idx="1"/>
          </p:nvPr>
        </p:nvSpPr>
        <p:spPr>
          <a:xfrm>
            <a:off x="838200" y="1574800"/>
            <a:ext cx="9516533" cy="3903134"/>
          </a:xfrm>
        </p:spPr>
        <p:txBody>
          <a:bodyPr>
            <a:normAutofit fontScale="47500" lnSpcReduction="20000"/>
          </a:bodyPr>
          <a:lstStyle/>
          <a:p>
            <a:pPr marL="0" indent="0">
              <a:buNone/>
            </a:pPr>
            <a:r>
              <a:rPr lang="sv-FI" b="1" dirty="0"/>
              <a:t>Watch the </a:t>
            </a:r>
            <a:r>
              <a:rPr lang="sv-FI" b="1" dirty="0" err="1"/>
              <a:t>following</a:t>
            </a:r>
            <a:r>
              <a:rPr lang="sv-FI" b="1" dirty="0"/>
              <a:t> </a:t>
            </a:r>
            <a:r>
              <a:rPr lang="sv-FI" b="1" dirty="0" err="1"/>
              <a:t>movies</a:t>
            </a:r>
            <a:r>
              <a:rPr lang="sv-FI" b="1" dirty="0"/>
              <a:t>:</a:t>
            </a:r>
            <a:endParaRPr lang="en-US" b="1" dirty="0">
              <a:hlinkClick r:id="rId2"/>
            </a:endParaRPr>
          </a:p>
          <a:p>
            <a:pPr marL="0" indent="0">
              <a:buNone/>
            </a:pPr>
            <a:endParaRPr lang="en-US" dirty="0"/>
          </a:p>
          <a:p>
            <a:pPr marL="0" indent="0">
              <a:buNone/>
            </a:pPr>
            <a:r>
              <a:rPr lang="en-US" dirty="0"/>
              <a:t>The great Pacific trash island:  </a:t>
            </a:r>
            <a:r>
              <a:rPr lang="en-US" dirty="0">
                <a:hlinkClick r:id="rId2"/>
              </a:rPr>
              <a:t>http://www.youtube.com/watch?v=en4XzfR0FE8</a:t>
            </a:r>
            <a:endParaRPr lang="en-US" dirty="0"/>
          </a:p>
          <a:p>
            <a:pPr marL="0" indent="0">
              <a:buNone/>
            </a:pPr>
            <a:r>
              <a:rPr lang="en-US" dirty="0"/>
              <a:t>Plastic in the oceans </a:t>
            </a:r>
            <a:r>
              <a:rPr lang="en-US" dirty="0">
                <a:hlinkClick r:id="rId3"/>
              </a:rPr>
              <a:t>https://www.youtube.com/watch?v=6HBtl4sHTqU</a:t>
            </a:r>
            <a:endParaRPr lang="en-US" dirty="0"/>
          </a:p>
          <a:p>
            <a:pPr marL="0" indent="0">
              <a:buNone/>
            </a:pPr>
            <a:r>
              <a:rPr lang="en-US" dirty="0"/>
              <a:t>How Plastic Bottles Are Recycled Into Polyester </a:t>
            </a:r>
            <a:r>
              <a:rPr lang="en-US" dirty="0">
                <a:hlinkClick r:id="rId4"/>
              </a:rPr>
              <a:t>http://www.youtube.com/watch?v=zyF9MxlcItw</a:t>
            </a:r>
            <a:endParaRPr lang="en-US" dirty="0"/>
          </a:p>
          <a:p>
            <a:pPr marL="0" indent="0">
              <a:buNone/>
            </a:pPr>
            <a:r>
              <a:rPr lang="en-US" dirty="0"/>
              <a:t>Globe Hope - Recycled Materials - Seatbelt: </a:t>
            </a:r>
            <a:r>
              <a:rPr lang="en-US" dirty="0">
                <a:hlinkClick r:id="rId5"/>
              </a:rPr>
              <a:t>http://www.youtube.com/watch?v=jiaEWwyQ2q8</a:t>
            </a:r>
            <a:endParaRPr lang="en-US" dirty="0"/>
          </a:p>
          <a:p>
            <a:pPr marL="0" indent="0">
              <a:buNone/>
            </a:pPr>
            <a:r>
              <a:rPr lang="en-US" dirty="0"/>
              <a:t>Plastic Bag Crochet - CRAFT Video Podcast: </a:t>
            </a:r>
            <a:r>
              <a:rPr lang="en-US" dirty="0">
                <a:hlinkClick r:id="rId6"/>
              </a:rPr>
              <a:t>http://www.youtube.com/watch?v=1i1W9Mi7jPM&amp;feature=related</a:t>
            </a:r>
            <a:endParaRPr lang="en-US" dirty="0"/>
          </a:p>
          <a:p>
            <a:pPr marL="0" indent="0">
              <a:buNone/>
            </a:pPr>
            <a:endParaRPr lang="en-US" dirty="0"/>
          </a:p>
          <a:p>
            <a:pPr marL="0" indent="0">
              <a:buNone/>
            </a:pPr>
            <a:r>
              <a:rPr lang="en-US" b="1" dirty="0"/>
              <a:t>The publication: </a:t>
            </a:r>
          </a:p>
          <a:p>
            <a:pPr marL="0" indent="0">
              <a:buNone/>
            </a:pPr>
            <a:r>
              <a:rPr lang="sv-FI" dirty="0">
                <a:hlinkClick r:id="rId7"/>
              </a:rPr>
              <a:t>https://ec.europa.eu/environment/waste/studies/pdf/plastics.pdf</a:t>
            </a:r>
            <a:endParaRPr lang="en-US" dirty="0"/>
          </a:p>
          <a:p>
            <a:pPr marL="0" indent="0">
              <a:buNone/>
            </a:pPr>
            <a:r>
              <a:rPr lang="en-US" dirty="0"/>
              <a:t>gives you comprehensive information about plastic as a waste. </a:t>
            </a:r>
          </a:p>
          <a:p>
            <a:pPr marL="0" indent="0">
              <a:buNone/>
            </a:pPr>
            <a:r>
              <a:rPr lang="en-US" b="1" dirty="0"/>
              <a:t>Please submit a comment (about 500 words) on the usage and recycling of plastic, is there any solution to the problem? Could designed products made of plastic waste be a real solution?</a:t>
            </a:r>
          </a:p>
          <a:p>
            <a:pPr marL="0" indent="0">
              <a:buNone/>
            </a:pPr>
            <a:endParaRPr lang="en-US" b="1" dirty="0"/>
          </a:p>
          <a:p>
            <a:pPr marL="0" indent="0">
              <a:buNone/>
            </a:pPr>
            <a:r>
              <a:rPr lang="en-US" dirty="0"/>
              <a:t>You may divide the answer into different kinds of plastic based on the report's classification.</a:t>
            </a:r>
          </a:p>
          <a:p>
            <a:pPr marL="0" indent="0">
              <a:buNone/>
            </a:pPr>
            <a:endParaRPr lang="en-US" dirty="0"/>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2031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6 </a:t>
            </a:r>
            <a:r>
              <a:rPr lang="en-GB" sz="3200" dirty="0">
                <a:solidFill>
                  <a:srgbClr val="C00000"/>
                </a:solidFill>
              </a:rPr>
              <a:t>- </a:t>
            </a:r>
            <a:r>
              <a:rPr lang="sv-FI" sz="3200" dirty="0">
                <a:solidFill>
                  <a:srgbClr val="C00000"/>
                </a:solidFill>
              </a:rPr>
              <a:t>WEEE and </a:t>
            </a:r>
            <a:r>
              <a:rPr lang="sv-FI" sz="3200" dirty="0" err="1">
                <a:solidFill>
                  <a:srgbClr val="C00000"/>
                </a:solidFill>
              </a:rPr>
              <a:t>Hazardous</a:t>
            </a:r>
            <a:r>
              <a:rPr lang="sv-FI" sz="3200" dirty="0">
                <a:solidFill>
                  <a:srgbClr val="C00000"/>
                </a:solidFill>
              </a:rPr>
              <a:t> </a:t>
            </a:r>
            <a:r>
              <a:rPr lang="sv-FI" sz="3200" dirty="0" err="1">
                <a:solidFill>
                  <a:srgbClr val="C00000"/>
                </a:solidFill>
              </a:rPr>
              <a:t>waste</a:t>
            </a:r>
            <a:endParaRPr lang="en-US" sz="3200" dirty="0">
              <a:solidFill>
                <a:srgbClr val="C00000"/>
              </a:solidFill>
            </a:endParaRPr>
          </a:p>
        </p:txBody>
      </p:sp>
      <p:sp>
        <p:nvSpPr>
          <p:cNvPr id="3" name="Content Placeholder 2"/>
          <p:cNvSpPr>
            <a:spLocks noGrp="1"/>
          </p:cNvSpPr>
          <p:nvPr>
            <p:ph idx="1"/>
          </p:nvPr>
        </p:nvSpPr>
        <p:spPr>
          <a:xfrm>
            <a:off x="838200" y="1825626"/>
            <a:ext cx="10515600" cy="3694642"/>
          </a:xfrm>
        </p:spPr>
        <p:txBody>
          <a:bodyPr>
            <a:normAutofit fontScale="47500" lnSpcReduction="20000"/>
          </a:bodyPr>
          <a:lstStyle/>
          <a:p>
            <a:r>
              <a:rPr lang="en-US" b="1" dirty="0"/>
              <a:t>Please answer the six questions </a:t>
            </a:r>
            <a:r>
              <a:rPr lang="en-US" dirty="0"/>
              <a:t>below based on information you find on the follow web pages:</a:t>
            </a:r>
          </a:p>
          <a:p>
            <a:r>
              <a:rPr lang="en-US" dirty="0">
                <a:hlinkClick r:id="rId2"/>
              </a:rPr>
              <a:t>http://ec.europa.eu/environment/waste/weee/index_en.htm</a:t>
            </a:r>
            <a:r>
              <a:rPr lang="en-US" dirty="0"/>
              <a:t> (WEEE questions), </a:t>
            </a:r>
            <a:r>
              <a:rPr lang="en-US" dirty="0">
                <a:hlinkClick r:id="rId3"/>
              </a:rPr>
              <a:t>https://www.hsy.fi/en/residents/sorting/instructions/electricalequipment/Pages/default.aspx</a:t>
            </a:r>
            <a:r>
              <a:rPr lang="en-US" dirty="0"/>
              <a:t> and </a:t>
            </a:r>
            <a:r>
              <a:rPr lang="en-US" dirty="0">
                <a:hlinkClick r:id="rId4"/>
              </a:rPr>
              <a:t>https://www.hsy.fi/en/residents/sorting/instructions/hazardouswaste/Pages/default.aspx</a:t>
            </a:r>
            <a:r>
              <a:rPr lang="en-US" dirty="0"/>
              <a:t> . </a:t>
            </a:r>
          </a:p>
          <a:p>
            <a:endParaRPr lang="en-US" dirty="0"/>
          </a:p>
          <a:p>
            <a:r>
              <a:rPr lang="en-US" b="1" dirty="0"/>
              <a:t>Questions:</a:t>
            </a:r>
          </a:p>
          <a:p>
            <a:r>
              <a:rPr lang="en-US" b="1" dirty="0"/>
              <a:t>1. Which are the most common kinds of hazardous waste?</a:t>
            </a:r>
          </a:p>
          <a:p>
            <a:r>
              <a:rPr lang="en-US" b="1" dirty="0"/>
              <a:t>2. What is problematic with hazardous waste (include collection, management and treatment)?</a:t>
            </a:r>
          </a:p>
          <a:p>
            <a:r>
              <a:rPr lang="en-US" b="1" dirty="0"/>
              <a:t>3. How should you in your household handle hazardous waste?</a:t>
            </a:r>
          </a:p>
          <a:p>
            <a:r>
              <a:rPr lang="en-US" b="1" dirty="0"/>
              <a:t>4. Do you have anything in your flat that will become hazardous waste when you would like to throw it away?</a:t>
            </a:r>
          </a:p>
          <a:p>
            <a:r>
              <a:rPr lang="en-US" b="1" dirty="0"/>
              <a:t>5. What does WEEE stand for?</a:t>
            </a:r>
          </a:p>
          <a:p>
            <a:r>
              <a:rPr lang="en-US" b="1" dirty="0"/>
              <a:t>6. What is problematic with management of WEEE?</a:t>
            </a:r>
          </a:p>
          <a:p>
            <a:endParaRPr lang="en-US" dirty="0"/>
          </a:p>
          <a:p>
            <a:r>
              <a:rPr lang="en-US" dirty="0"/>
              <a:t>Please include the questions into your file. Please submit your answers as a word-file</a:t>
            </a:r>
            <a:endParaRPr lang="en-GB" dirty="0"/>
          </a:p>
          <a:p>
            <a:endParaRPr lang="en-US" dirty="0"/>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03761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7 </a:t>
            </a:r>
            <a:r>
              <a:rPr lang="en-GB" sz="3200" dirty="0">
                <a:solidFill>
                  <a:srgbClr val="C00000"/>
                </a:solidFill>
              </a:rPr>
              <a:t>– Bio waste</a:t>
            </a:r>
            <a:endParaRPr lang="en-US" sz="3200" dirty="0">
              <a:solidFill>
                <a:srgbClr val="C00000"/>
              </a:solidFill>
            </a:endParaRPr>
          </a:p>
        </p:txBody>
      </p:sp>
      <p:sp>
        <p:nvSpPr>
          <p:cNvPr id="3" name="Content Placeholder 2"/>
          <p:cNvSpPr>
            <a:spLocks noGrp="1"/>
          </p:cNvSpPr>
          <p:nvPr>
            <p:ph idx="1"/>
          </p:nvPr>
        </p:nvSpPr>
        <p:spPr>
          <a:xfrm>
            <a:off x="838200" y="1825625"/>
            <a:ext cx="10515600" cy="3457575"/>
          </a:xfrm>
        </p:spPr>
        <p:txBody>
          <a:bodyPr/>
          <a:lstStyle/>
          <a:p>
            <a:r>
              <a:rPr lang="en-US" sz="1800" dirty="0"/>
              <a:t>You have been assigned the job to study &amp; plan how all the bio-waste in the city "Bio-city" should be collected, managed and treated. "Bio-City" has 100 000 inhabitants and quite a compact structure.</a:t>
            </a:r>
          </a:p>
          <a:p>
            <a:endParaRPr lang="en-US" sz="1800" dirty="0"/>
          </a:p>
          <a:p>
            <a:r>
              <a:rPr lang="en-US" sz="1800" b="1" dirty="0"/>
              <a:t>7a:</a:t>
            </a:r>
            <a:r>
              <a:rPr lang="en-US" sz="1800" dirty="0"/>
              <a:t> </a:t>
            </a:r>
            <a:r>
              <a:rPr lang="en-US" sz="1800" b="1" dirty="0"/>
              <a:t>List all of the positive and negative arguments for the two different treatment options for bio-waste.</a:t>
            </a:r>
            <a:endParaRPr lang="en-GB" sz="1800" b="1" dirty="0"/>
          </a:p>
          <a:p>
            <a:endParaRPr lang="en-US" dirty="0"/>
          </a:p>
        </p:txBody>
      </p:sp>
      <p:sp>
        <p:nvSpPr>
          <p:cNvPr id="4" name="Footer Placeholder 3"/>
          <p:cNvSpPr>
            <a:spLocks noGrp="1"/>
          </p:cNvSpPr>
          <p:nvPr>
            <p:ph type="ftr" sz="quarter" idx="11"/>
          </p:nvPr>
        </p:nvSpPr>
        <p:spPr/>
        <p:txBody>
          <a:bodyPr/>
          <a:lstStyle/>
          <a:p>
            <a:r>
              <a:rPr lang="fi-FI"/>
              <a:t>kiertotalousamk.fi</a:t>
            </a:r>
          </a:p>
        </p:txBody>
      </p:sp>
      <p:pic>
        <p:nvPicPr>
          <p:cNvPr id="5" name="Picture 4" descr="Example of how a list, table could look like&#10;">
            <a:extLst>
              <a:ext uri="{FF2B5EF4-FFF2-40B4-BE49-F238E27FC236}">
                <a16:creationId xmlns:a16="http://schemas.microsoft.com/office/drawing/2014/main" id="{20BE9384-2DF1-49E7-88A9-27FF94324F37}"/>
              </a:ext>
            </a:extLst>
          </p:cNvPr>
          <p:cNvPicPr>
            <a:picLocks noChangeAspect="1"/>
          </p:cNvPicPr>
          <p:nvPr/>
        </p:nvPicPr>
        <p:blipFill>
          <a:blip r:embed="rId2"/>
          <a:stretch>
            <a:fillRect/>
          </a:stretch>
        </p:blipFill>
        <p:spPr>
          <a:xfrm>
            <a:off x="1227796" y="3877734"/>
            <a:ext cx="10301939" cy="901516"/>
          </a:xfrm>
          <a:prstGeom prst="rect">
            <a:avLst/>
          </a:prstGeom>
        </p:spPr>
      </p:pic>
    </p:spTree>
    <p:extLst>
      <p:ext uri="{BB962C8B-B14F-4D97-AF65-F5344CB8AC3E}">
        <p14:creationId xmlns:p14="http://schemas.microsoft.com/office/powerpoint/2010/main" val="3087298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7 </a:t>
            </a:r>
            <a:r>
              <a:rPr lang="en-GB" sz="3200" dirty="0">
                <a:solidFill>
                  <a:srgbClr val="C00000"/>
                </a:solidFill>
              </a:rPr>
              <a:t>- continues</a:t>
            </a:r>
            <a:endParaRPr lang="en-US" sz="3200" dirty="0">
              <a:solidFill>
                <a:srgbClr val="C00000"/>
              </a:solidFill>
            </a:endParaRPr>
          </a:p>
        </p:txBody>
      </p:sp>
      <p:sp>
        <p:nvSpPr>
          <p:cNvPr id="3" name="Content Placeholder 2"/>
          <p:cNvSpPr>
            <a:spLocks noGrp="1"/>
          </p:cNvSpPr>
          <p:nvPr>
            <p:ph idx="1"/>
          </p:nvPr>
        </p:nvSpPr>
        <p:spPr>
          <a:xfrm>
            <a:off x="838200" y="1825626"/>
            <a:ext cx="8085667" cy="3423708"/>
          </a:xfrm>
        </p:spPr>
        <p:txBody>
          <a:bodyPr>
            <a:normAutofit/>
          </a:bodyPr>
          <a:lstStyle/>
          <a:p>
            <a:r>
              <a:rPr lang="en-US" sz="1900" b="1" dirty="0"/>
              <a:t>7b: Make a recommendation for which type of collection and treatment "bio-city" should choose for their bio-waste. Give arguments that support your recommendation.</a:t>
            </a:r>
          </a:p>
          <a:p>
            <a:r>
              <a:rPr lang="en-US" sz="1900" dirty="0"/>
              <a:t>You find relevant studies from </a:t>
            </a:r>
            <a:r>
              <a:rPr lang="en-US" sz="1900" dirty="0">
                <a:hlinkClick r:id="rId2"/>
              </a:rPr>
              <a:t>http://ec.europa.eu/environment/waste/compost/pubs.htm</a:t>
            </a:r>
            <a:r>
              <a:rPr lang="en-US" sz="1900" dirty="0"/>
              <a:t> and from sources that you find of your own. Please state the sources in your PM.</a:t>
            </a:r>
          </a:p>
          <a:p>
            <a:endParaRPr lang="en-US" sz="1900" b="1" dirty="0"/>
          </a:p>
          <a:p>
            <a:r>
              <a:rPr lang="en-US" sz="1900" b="1" dirty="0"/>
              <a:t>7c: Describe how the anaerobic in digestion and aerobic process in composting works.</a:t>
            </a:r>
          </a:p>
          <a:p>
            <a:endParaRPr lang="en-US" dirty="0"/>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4029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8 </a:t>
            </a:r>
            <a:r>
              <a:rPr lang="en-GB" sz="3200" dirty="0">
                <a:solidFill>
                  <a:srgbClr val="C00000"/>
                </a:solidFill>
              </a:rPr>
              <a:t>- Textiles</a:t>
            </a:r>
            <a:endParaRPr lang="en-US" sz="3200" dirty="0">
              <a:solidFill>
                <a:srgbClr val="C00000"/>
              </a:solidFill>
            </a:endParaRPr>
          </a:p>
        </p:txBody>
      </p:sp>
      <p:sp>
        <p:nvSpPr>
          <p:cNvPr id="3" name="Content Placeholder 2"/>
          <p:cNvSpPr>
            <a:spLocks noGrp="1"/>
          </p:cNvSpPr>
          <p:nvPr>
            <p:ph idx="1"/>
          </p:nvPr>
        </p:nvSpPr>
        <p:spPr>
          <a:xfrm>
            <a:off x="838200" y="1825626"/>
            <a:ext cx="9431867" cy="3593042"/>
          </a:xfrm>
        </p:spPr>
        <p:txBody>
          <a:bodyPr>
            <a:normAutofit fontScale="85000" lnSpcReduction="20000"/>
          </a:bodyPr>
          <a:lstStyle/>
          <a:p>
            <a:pPr marL="0" indent="0">
              <a:buNone/>
            </a:pPr>
            <a:r>
              <a:rPr lang="en-US" sz="2300" dirty="0"/>
              <a:t>The </a:t>
            </a:r>
            <a:r>
              <a:rPr lang="en-US" sz="2300" b="1" u="sng" dirty="0">
                <a:hlinkClick r:id="rId2"/>
              </a:rPr>
              <a:t>Landfill Directive</a:t>
            </a:r>
            <a:r>
              <a:rPr lang="en-US" sz="2300" dirty="0"/>
              <a:t> (1999/31/EC) with amendments from 2018 states the following: “</a:t>
            </a:r>
            <a:r>
              <a:rPr lang="en-US" sz="2300" i="1" dirty="0"/>
              <a:t>Member States shall </a:t>
            </a:r>
            <a:r>
              <a:rPr lang="en-US" sz="2300" i="1" dirty="0" err="1"/>
              <a:t>endeavour</a:t>
            </a:r>
            <a:r>
              <a:rPr lang="en-US" sz="2300" i="1" dirty="0"/>
              <a:t> to ensure that as of 2030, all waste suitable for recycling or other recovery, in particular in municipal waste, shall not be accepted in a landfill with the exception of waste for which landfilling delivers the best environmental outcome in accordance with Article 4 of Directive 2008/98/EC.</a:t>
            </a:r>
            <a:r>
              <a:rPr lang="en-US" sz="2300" dirty="0"/>
              <a:t>” </a:t>
            </a:r>
          </a:p>
          <a:p>
            <a:pPr marL="0" indent="0">
              <a:buNone/>
            </a:pPr>
            <a:endParaRPr lang="en-US" sz="2300" dirty="0"/>
          </a:p>
          <a:p>
            <a:pPr marL="0" indent="0">
              <a:buNone/>
            </a:pPr>
            <a:r>
              <a:rPr lang="en-US" sz="2300" dirty="0"/>
              <a:t>This concerns also textile waste. If the waste is incinerated instead of landfilled, we don't have the problem with too much </a:t>
            </a:r>
            <a:r>
              <a:rPr lang="en-US" sz="2300" dirty="0" err="1"/>
              <a:t>biowaste</a:t>
            </a:r>
            <a:r>
              <a:rPr lang="en-US" sz="2300" dirty="0"/>
              <a:t> on landfills due to old textiles. But reducing and recycling is a still the more clever way of handling old textiles.</a:t>
            </a:r>
          </a:p>
          <a:p>
            <a:pPr marL="0" indent="0">
              <a:buNone/>
            </a:pPr>
            <a:endParaRPr lang="en-US" sz="2300" dirty="0"/>
          </a:p>
          <a:p>
            <a:pPr marL="0" indent="0">
              <a:buNone/>
            </a:pPr>
            <a:r>
              <a:rPr lang="en-US" sz="2300" b="1" dirty="0"/>
              <a:t>Plan a blog text in Word (about 2000 - 3000 characters; N.B. not words; long) on how to reduce the amount of textile waste and how to recycle it. Please, search information on the Internet or in publications. Mention your references at the end of the text.</a:t>
            </a:r>
          </a:p>
          <a:p>
            <a:endParaRPr lang="en-US" dirty="0"/>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895049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9 </a:t>
            </a:r>
            <a:r>
              <a:rPr lang="en-GB" sz="3200" dirty="0">
                <a:solidFill>
                  <a:srgbClr val="C00000"/>
                </a:solidFill>
              </a:rPr>
              <a:t>– </a:t>
            </a:r>
            <a:r>
              <a:rPr lang="sv-FI" sz="3200" dirty="0">
                <a:solidFill>
                  <a:srgbClr val="C00000"/>
                </a:solidFill>
              </a:rPr>
              <a:t>Incineration</a:t>
            </a:r>
            <a:endParaRPr lang="en-US" sz="3200" dirty="0">
              <a:solidFill>
                <a:srgbClr val="C00000"/>
              </a:solidFill>
            </a:endParaRPr>
          </a:p>
        </p:txBody>
      </p:sp>
      <p:sp>
        <p:nvSpPr>
          <p:cNvPr id="3" name="Content Placeholder 2"/>
          <p:cNvSpPr>
            <a:spLocks noGrp="1"/>
          </p:cNvSpPr>
          <p:nvPr>
            <p:ph idx="1"/>
          </p:nvPr>
        </p:nvSpPr>
        <p:spPr>
          <a:xfrm>
            <a:off x="982132" y="1825626"/>
            <a:ext cx="8238067" cy="3042707"/>
          </a:xfrm>
        </p:spPr>
        <p:txBody>
          <a:bodyPr>
            <a:normAutofit fontScale="92500"/>
          </a:bodyPr>
          <a:lstStyle/>
          <a:p>
            <a:pPr marL="0" indent="0">
              <a:buNone/>
            </a:pPr>
            <a:r>
              <a:rPr lang="en-US" sz="2100" b="1" dirty="0"/>
              <a:t>Please watch the movies about incineration. Prepare a statement (about 500 words) that is formulated as a letter to the editors, where you will argue fiercely for your point of view, either against or in support of waste incineration. </a:t>
            </a:r>
          </a:p>
          <a:p>
            <a:pPr marL="0" indent="0">
              <a:buNone/>
            </a:pPr>
            <a:endParaRPr lang="en-US" sz="2100" dirty="0"/>
          </a:p>
          <a:p>
            <a:pPr marL="0" indent="0">
              <a:buNone/>
            </a:pPr>
            <a:r>
              <a:rPr lang="en-US" sz="2100" dirty="0">
                <a:hlinkClick r:id="rId2"/>
              </a:rPr>
              <a:t>http://www.youtube.com/watch?v=k741pnJTUh0</a:t>
            </a:r>
            <a:endParaRPr lang="en-US" sz="2100" dirty="0"/>
          </a:p>
          <a:p>
            <a:pPr marL="0" indent="0">
              <a:buNone/>
            </a:pPr>
            <a:r>
              <a:rPr lang="en-US" sz="2100" dirty="0">
                <a:hlinkClick r:id="rId3"/>
              </a:rPr>
              <a:t>http://www.youtube.com/watch?v=F0QdVesasaQ</a:t>
            </a:r>
            <a:r>
              <a:rPr lang="en-US" sz="2100" dirty="0"/>
              <a:t> (Please note that the film is made by a community group and all the facts are not reliable</a:t>
            </a:r>
            <a:br>
              <a:rPr lang="en-US" sz="2100" dirty="0"/>
            </a:br>
            <a:r>
              <a:rPr lang="en-US" sz="2100" dirty="0"/>
              <a:t>but it is good to fire up discussions, takes 22 sec before it starts)</a:t>
            </a:r>
          </a:p>
          <a:p>
            <a:pPr marL="0" indent="0">
              <a:buNone/>
            </a:pPr>
            <a:r>
              <a:rPr lang="en-US" sz="2100" dirty="0">
                <a:hlinkClick r:id="rId4"/>
              </a:rPr>
              <a:t>http://www.youtube.com/watch?v=KwAVZoYUiP0</a:t>
            </a:r>
            <a:endParaRPr lang="en-US" sz="2100" dirty="0"/>
          </a:p>
          <a:p>
            <a:endParaRPr lang="en-US" dirty="0"/>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89329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10 </a:t>
            </a:r>
            <a:r>
              <a:rPr lang="en-GB" sz="3200" dirty="0">
                <a:solidFill>
                  <a:srgbClr val="C00000"/>
                </a:solidFill>
              </a:rPr>
              <a:t>- quiz</a:t>
            </a:r>
            <a:endParaRPr lang="en-US" sz="3200" dirty="0">
              <a:solidFill>
                <a:srgbClr val="C00000"/>
              </a:solidFill>
            </a:endParaRPr>
          </a:p>
        </p:txBody>
      </p:sp>
      <p:sp>
        <p:nvSpPr>
          <p:cNvPr id="4" name="Footer Placeholder 3"/>
          <p:cNvSpPr>
            <a:spLocks noGrp="1"/>
          </p:cNvSpPr>
          <p:nvPr>
            <p:ph type="ftr" sz="quarter" idx="11"/>
          </p:nvPr>
        </p:nvSpPr>
        <p:spPr/>
        <p:txBody>
          <a:bodyPr/>
          <a:lstStyle/>
          <a:p>
            <a:r>
              <a:rPr lang="fi-FI"/>
              <a:t>kiertotalousamk.fi</a:t>
            </a:r>
          </a:p>
        </p:txBody>
      </p:sp>
      <p:pic>
        <p:nvPicPr>
          <p:cNvPr id="5" name="Picture 4" descr="Picture of table with quiz questions, first column the number of question, second a statement third coulumn the description that should match one of 3 statements&#10;">
            <a:extLst>
              <a:ext uri="{FF2B5EF4-FFF2-40B4-BE49-F238E27FC236}">
                <a16:creationId xmlns:a16="http://schemas.microsoft.com/office/drawing/2014/main" id="{78C96E89-1DBB-4FC3-8558-52CC4F047627}"/>
              </a:ext>
            </a:extLst>
          </p:cNvPr>
          <p:cNvPicPr>
            <a:picLocks noChangeAspect="1"/>
          </p:cNvPicPr>
          <p:nvPr/>
        </p:nvPicPr>
        <p:blipFill>
          <a:blip r:embed="rId2"/>
          <a:stretch>
            <a:fillRect/>
          </a:stretch>
        </p:blipFill>
        <p:spPr>
          <a:xfrm>
            <a:off x="1055165" y="1479582"/>
            <a:ext cx="8373161" cy="3939085"/>
          </a:xfrm>
          <a:prstGeom prst="rect">
            <a:avLst/>
          </a:prstGeom>
        </p:spPr>
      </p:pic>
    </p:spTree>
    <p:extLst>
      <p:ext uri="{BB962C8B-B14F-4D97-AF65-F5344CB8AC3E}">
        <p14:creationId xmlns:p14="http://schemas.microsoft.com/office/powerpoint/2010/main" val="23782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10(1) </a:t>
            </a:r>
            <a:r>
              <a:rPr lang="en-GB" sz="2800" dirty="0">
                <a:solidFill>
                  <a:srgbClr val="C00000"/>
                </a:solidFill>
              </a:rPr>
              <a:t>- quiz</a:t>
            </a:r>
            <a:endParaRPr lang="en-US" dirty="0">
              <a:solidFill>
                <a:srgbClr val="C00000"/>
              </a:solidFill>
            </a:endParaRPr>
          </a:p>
        </p:txBody>
      </p:sp>
      <p:sp>
        <p:nvSpPr>
          <p:cNvPr id="4" name="Footer Placeholder 3"/>
          <p:cNvSpPr>
            <a:spLocks noGrp="1"/>
          </p:cNvSpPr>
          <p:nvPr>
            <p:ph type="ftr" sz="quarter" idx="11"/>
          </p:nvPr>
        </p:nvSpPr>
        <p:spPr/>
        <p:txBody>
          <a:bodyPr/>
          <a:lstStyle/>
          <a:p>
            <a:r>
              <a:rPr lang="fi-FI"/>
              <a:t>kiertotalousamk.fi</a:t>
            </a:r>
          </a:p>
        </p:txBody>
      </p:sp>
      <p:pic>
        <p:nvPicPr>
          <p:cNvPr id="5" name="Picture 4" descr="Picture of table with quiz questions, first column the number of question, second a statement, third coulumn the alternative or description (answer)&#10;">
            <a:extLst>
              <a:ext uri="{FF2B5EF4-FFF2-40B4-BE49-F238E27FC236}">
                <a16:creationId xmlns:a16="http://schemas.microsoft.com/office/drawing/2014/main" id="{CBE383A0-D401-48FD-9144-51BF00914EE7}"/>
              </a:ext>
            </a:extLst>
          </p:cNvPr>
          <p:cNvPicPr>
            <a:picLocks noChangeAspect="1"/>
          </p:cNvPicPr>
          <p:nvPr/>
        </p:nvPicPr>
        <p:blipFill>
          <a:blip r:embed="rId2"/>
          <a:stretch>
            <a:fillRect/>
          </a:stretch>
        </p:blipFill>
        <p:spPr>
          <a:xfrm>
            <a:off x="1064538" y="1599144"/>
            <a:ext cx="10078786" cy="3650189"/>
          </a:xfrm>
          <a:prstGeom prst="rect">
            <a:avLst/>
          </a:prstGeom>
        </p:spPr>
      </p:pic>
    </p:spTree>
    <p:extLst>
      <p:ext uri="{BB962C8B-B14F-4D97-AF65-F5344CB8AC3E}">
        <p14:creationId xmlns:p14="http://schemas.microsoft.com/office/powerpoint/2010/main" val="59088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a:xfrm>
            <a:off x="4038600" y="6125600"/>
            <a:ext cx="4114800" cy="365125"/>
          </a:xfrm>
        </p:spPr>
        <p:txBody>
          <a:bodyPr/>
          <a:lstStyle/>
          <a:p>
            <a:r>
              <a:rPr lang="fi-FI"/>
              <a:t>kiertotalousamk.fi</a:t>
            </a:r>
          </a:p>
        </p:txBody>
      </p:sp>
      <p:sp>
        <p:nvSpPr>
          <p:cNvPr id="7" name="Text Placeholder 2">
            <a:extLst>
              <a:ext uri="{FF2B5EF4-FFF2-40B4-BE49-F238E27FC236}">
                <a16:creationId xmlns:a16="http://schemas.microsoft.com/office/drawing/2014/main" id="{E952B624-F627-43FA-A6FE-BCA615332B56}"/>
              </a:ext>
            </a:extLst>
          </p:cNvPr>
          <p:cNvSpPr txBox="1">
            <a:spLocks/>
          </p:cNvSpPr>
          <p:nvPr/>
        </p:nvSpPr>
        <p:spPr>
          <a:xfrm>
            <a:off x="1602510" y="1991609"/>
            <a:ext cx="3569672" cy="2874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Corbel" panose="020B0503020204020204" pitchFamily="34" charset="0"/>
              </a:rPr>
              <a:t>The student</a:t>
            </a:r>
          </a:p>
          <a:p>
            <a:pPr marL="285750" indent="-285750"/>
            <a:r>
              <a:rPr lang="en-US" sz="1800" dirty="0">
                <a:latin typeface="Corbel" panose="020B0503020204020204" pitchFamily="34" charset="0"/>
              </a:rPr>
              <a:t>Knows the different management and treatment methods of waste in Finland and EU</a:t>
            </a:r>
          </a:p>
          <a:p>
            <a:pPr marL="285750" indent="-285750"/>
            <a:r>
              <a:rPr lang="en-US" sz="1800" dirty="0">
                <a:latin typeface="Corbel" panose="020B0503020204020204" pitchFamily="34" charset="0"/>
              </a:rPr>
              <a:t>Understands the hierarchy of waste and the importance of wise resource usage and closing of the loop</a:t>
            </a:r>
          </a:p>
          <a:p>
            <a:endParaRPr lang="en-GB" dirty="0"/>
          </a:p>
        </p:txBody>
      </p:sp>
      <p:sp>
        <p:nvSpPr>
          <p:cNvPr id="8" name="Title 3">
            <a:extLst>
              <a:ext uri="{FF2B5EF4-FFF2-40B4-BE49-F238E27FC236}">
                <a16:creationId xmlns:a16="http://schemas.microsoft.com/office/drawing/2014/main" id="{1FDEC285-E917-4151-A478-462FFCD2E191}"/>
              </a:ext>
            </a:extLst>
          </p:cNvPr>
          <p:cNvSpPr>
            <a:spLocks noGrp="1"/>
          </p:cNvSpPr>
          <p:nvPr>
            <p:ph type="title"/>
          </p:nvPr>
        </p:nvSpPr>
        <p:spPr>
          <a:xfrm>
            <a:off x="1602510" y="367275"/>
            <a:ext cx="8229600" cy="857250"/>
          </a:xfrm>
        </p:spPr>
        <p:txBody>
          <a:bodyPr/>
          <a:lstStyle/>
          <a:p>
            <a:r>
              <a:rPr lang="en-GB" dirty="0">
                <a:solidFill>
                  <a:srgbClr val="C00000"/>
                </a:solidFill>
              </a:rPr>
              <a:t>Learning outcomes</a:t>
            </a:r>
          </a:p>
        </p:txBody>
      </p:sp>
      <p:grpSp>
        <p:nvGrpSpPr>
          <p:cNvPr id="2" name="Group 1" descr="Picture of moodle web page, the learning platform used in the original course&#10;">
            <a:extLst>
              <a:ext uri="{FF2B5EF4-FFF2-40B4-BE49-F238E27FC236}">
                <a16:creationId xmlns:a16="http://schemas.microsoft.com/office/drawing/2014/main" id="{5269DC6A-832A-4407-91AD-AC2DCAA84BD1}"/>
              </a:ext>
            </a:extLst>
          </p:cNvPr>
          <p:cNvGrpSpPr/>
          <p:nvPr/>
        </p:nvGrpSpPr>
        <p:grpSpPr>
          <a:xfrm>
            <a:off x="7003655" y="1386428"/>
            <a:ext cx="4094384" cy="4034191"/>
            <a:chOff x="7003655" y="1386428"/>
            <a:chExt cx="4094384" cy="4034191"/>
          </a:xfrm>
        </p:grpSpPr>
        <p:pic>
          <p:nvPicPr>
            <p:cNvPr id="9" name="Picture 8">
              <a:extLst>
                <a:ext uri="{FF2B5EF4-FFF2-40B4-BE49-F238E27FC236}">
                  <a16:creationId xmlns:a16="http://schemas.microsoft.com/office/drawing/2014/main" id="{114A9D4C-64A5-4CFF-9629-315D6A195CD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7923657" y="1386428"/>
              <a:ext cx="2562225" cy="828675"/>
            </a:xfrm>
            <a:prstGeom prst="rect">
              <a:avLst/>
            </a:prstGeom>
          </p:spPr>
        </p:pic>
        <p:pic>
          <p:nvPicPr>
            <p:cNvPr id="10" name="Picture 9">
              <a:extLst>
                <a:ext uri="{FF2B5EF4-FFF2-40B4-BE49-F238E27FC236}">
                  <a16:creationId xmlns:a16="http://schemas.microsoft.com/office/drawing/2014/main" id="{F83B3121-BBFA-412B-9F38-2A7FDB623B82}"/>
                </a:ext>
              </a:extLst>
            </p:cNvPr>
            <p:cNvPicPr>
              <a:picLocks noChangeAspect="1"/>
            </p:cNvPicPr>
            <p:nvPr/>
          </p:nvPicPr>
          <p:blipFill>
            <a:blip r:embed="rId3"/>
            <a:stretch>
              <a:fillRect/>
            </a:stretch>
          </p:blipFill>
          <p:spPr>
            <a:xfrm>
              <a:off x="7003655" y="2377006"/>
              <a:ext cx="4094384" cy="3043613"/>
            </a:xfrm>
            <a:prstGeom prst="rect">
              <a:avLst/>
            </a:prstGeom>
          </p:spPr>
        </p:pic>
      </p:grpSp>
    </p:spTree>
    <p:extLst>
      <p:ext uri="{BB962C8B-B14F-4D97-AF65-F5344CB8AC3E}">
        <p14:creationId xmlns:p14="http://schemas.microsoft.com/office/powerpoint/2010/main" val="2930873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10(2) </a:t>
            </a:r>
            <a:r>
              <a:rPr lang="en-GB" sz="2800" dirty="0">
                <a:solidFill>
                  <a:srgbClr val="C00000"/>
                </a:solidFill>
              </a:rPr>
              <a:t>- quiz</a:t>
            </a:r>
            <a:endParaRPr lang="en-US" dirty="0">
              <a:solidFill>
                <a:srgbClr val="C00000"/>
              </a:solidFill>
            </a:endParaRPr>
          </a:p>
        </p:txBody>
      </p:sp>
      <p:sp>
        <p:nvSpPr>
          <p:cNvPr id="4" name="Footer Placeholder 3"/>
          <p:cNvSpPr>
            <a:spLocks noGrp="1"/>
          </p:cNvSpPr>
          <p:nvPr>
            <p:ph type="ftr" sz="quarter" idx="11"/>
          </p:nvPr>
        </p:nvSpPr>
        <p:spPr/>
        <p:txBody>
          <a:bodyPr/>
          <a:lstStyle/>
          <a:p>
            <a:r>
              <a:rPr lang="fi-FI"/>
              <a:t>kiertotalousamk.fi</a:t>
            </a:r>
          </a:p>
        </p:txBody>
      </p:sp>
      <p:pic>
        <p:nvPicPr>
          <p:cNvPr id="5" name="Picture 4" descr="Picture of table with quiz questions, first column the number of question, second a statement, third coulumn the alternative or description (answer)&#10;">
            <a:extLst>
              <a:ext uri="{FF2B5EF4-FFF2-40B4-BE49-F238E27FC236}">
                <a16:creationId xmlns:a16="http://schemas.microsoft.com/office/drawing/2014/main" id="{745F6ACD-3BAB-4CE2-B86D-9EEF1E112E86}"/>
              </a:ext>
            </a:extLst>
          </p:cNvPr>
          <p:cNvPicPr>
            <a:picLocks noChangeAspect="1"/>
          </p:cNvPicPr>
          <p:nvPr/>
        </p:nvPicPr>
        <p:blipFill>
          <a:blip r:embed="rId2"/>
          <a:stretch>
            <a:fillRect/>
          </a:stretch>
        </p:blipFill>
        <p:spPr>
          <a:xfrm>
            <a:off x="1076042" y="1953989"/>
            <a:ext cx="10634060" cy="3083679"/>
          </a:xfrm>
          <a:prstGeom prst="rect">
            <a:avLst/>
          </a:prstGeom>
        </p:spPr>
      </p:pic>
    </p:spTree>
    <p:extLst>
      <p:ext uri="{BB962C8B-B14F-4D97-AF65-F5344CB8AC3E}">
        <p14:creationId xmlns:p14="http://schemas.microsoft.com/office/powerpoint/2010/main" val="158862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62D0-EA44-4761-8BA9-A910BFD8D092}"/>
              </a:ext>
            </a:extLst>
          </p:cNvPr>
          <p:cNvSpPr>
            <a:spLocks noGrp="1"/>
          </p:cNvSpPr>
          <p:nvPr>
            <p:ph type="title"/>
          </p:nvPr>
        </p:nvSpPr>
        <p:spPr/>
        <p:txBody>
          <a:bodyPr/>
          <a:lstStyle/>
          <a:p>
            <a:r>
              <a:rPr lang="en-GB" b="1" dirty="0">
                <a:solidFill>
                  <a:srgbClr val="C00000"/>
                </a:solidFill>
                <a:latin typeface="Corbel" panose="020B0503020204020204" pitchFamily="34" charset="0"/>
              </a:rPr>
              <a:t>Content</a:t>
            </a:r>
            <a:endParaRPr lang="fi-FI" b="1" dirty="0">
              <a:solidFill>
                <a:srgbClr val="C00000"/>
              </a:solidFill>
              <a:latin typeface="Corbel" panose="020B0503020204020204" pitchFamily="34" charset="0"/>
            </a:endParaRPr>
          </a:p>
        </p:txBody>
      </p:sp>
      <p:sp>
        <p:nvSpPr>
          <p:cNvPr id="3" name="Content Placeholder 2">
            <a:extLst>
              <a:ext uri="{FF2B5EF4-FFF2-40B4-BE49-F238E27FC236}">
                <a16:creationId xmlns:a16="http://schemas.microsoft.com/office/drawing/2014/main" id="{D27D2854-6CAE-4C51-AB25-62A1C65962CD}"/>
              </a:ext>
            </a:extLst>
          </p:cNvPr>
          <p:cNvSpPr>
            <a:spLocks noGrp="1"/>
          </p:cNvSpPr>
          <p:nvPr>
            <p:ph idx="1"/>
          </p:nvPr>
        </p:nvSpPr>
        <p:spPr>
          <a:xfrm>
            <a:off x="838201" y="1825625"/>
            <a:ext cx="5765800" cy="4161289"/>
          </a:xfrm>
        </p:spPr>
        <p:txBody>
          <a:bodyPr vert="horz" lIns="91440" tIns="45720" rIns="91440" bIns="45720" rtlCol="0" anchor="t">
            <a:normAutofit/>
          </a:bodyPr>
          <a:lstStyle/>
          <a:p>
            <a:r>
              <a:rPr lang="en-US" sz="1600" dirty="0">
                <a:latin typeface="Corbel" panose="020B0503020204020204" pitchFamily="34" charset="0"/>
              </a:rPr>
              <a:t>The course is 100 % virtual, which means the student can study at any place where she/he has access to a computer and internet.</a:t>
            </a:r>
          </a:p>
          <a:p>
            <a:r>
              <a:rPr lang="en-US" sz="1600" dirty="0">
                <a:latin typeface="Corbel" panose="020B0503020204020204" pitchFamily="34" charset="0"/>
              </a:rPr>
              <a:t>The course contains references to publications and websites for information on the different topics dealt with. The topics are: Relation to waste and expectations; Waste reduction; Waste hierarchy; Recycling of paper, cardboard, metal and glass; Plastic and recycling; WEE and hazardous waste; Bio-waste; Textile waste; Landfill and incineration.</a:t>
            </a:r>
          </a:p>
          <a:p>
            <a:endParaRPr lang="en-GB" sz="1600" dirty="0">
              <a:latin typeface="Corbel" panose="020B0503020204020204" pitchFamily="34" charset="0"/>
            </a:endParaRPr>
          </a:p>
          <a:p>
            <a:r>
              <a:rPr lang="en-GB" sz="1600" dirty="0">
                <a:solidFill>
                  <a:srgbClr val="FF0000"/>
                </a:solidFill>
                <a:latin typeface="Corbel" panose="020B0503020204020204" pitchFamily="34" charset="0"/>
              </a:rPr>
              <a:t>Circular economy is an important general concept in all topics</a:t>
            </a:r>
          </a:p>
        </p:txBody>
      </p:sp>
      <p:sp>
        <p:nvSpPr>
          <p:cNvPr id="4" name="Footer Placeholder 3">
            <a:extLst>
              <a:ext uri="{FF2B5EF4-FFF2-40B4-BE49-F238E27FC236}">
                <a16:creationId xmlns:a16="http://schemas.microsoft.com/office/drawing/2014/main" id="{762070D3-4843-47CD-8603-9EEA10A8A491}"/>
              </a:ext>
            </a:extLst>
          </p:cNvPr>
          <p:cNvSpPr>
            <a:spLocks noGrp="1"/>
          </p:cNvSpPr>
          <p:nvPr>
            <p:ph type="ftr" sz="quarter" idx="11"/>
          </p:nvPr>
        </p:nvSpPr>
        <p:spPr/>
        <p:txBody>
          <a:bodyPr/>
          <a:lstStyle/>
          <a:p>
            <a:r>
              <a:rPr lang="fi-FI"/>
              <a:t>kiertotalousamk.fi</a:t>
            </a:r>
          </a:p>
        </p:txBody>
      </p:sp>
      <p:pic>
        <p:nvPicPr>
          <p:cNvPr id="5" name="Content Placeholder 5">
            <a:extLst>
              <a:ext uri="{FF2B5EF4-FFF2-40B4-BE49-F238E27FC236}">
                <a16:creationId xmlns:a16="http://schemas.microsoft.com/office/drawing/2014/main" id="{1639C87D-6478-4DA0-B2FF-237A2D566F9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529929" y="1825625"/>
            <a:ext cx="3456726" cy="2592544"/>
          </a:xfrm>
          <a:prstGeom prst="rect">
            <a:avLst/>
          </a:prstGeom>
        </p:spPr>
      </p:pic>
      <p:sp>
        <p:nvSpPr>
          <p:cNvPr id="6" name="Rectangle 5">
            <a:extLst>
              <a:ext uri="{FF2B5EF4-FFF2-40B4-BE49-F238E27FC236}">
                <a16:creationId xmlns:a16="http://schemas.microsoft.com/office/drawing/2014/main" id="{242A0A5A-B368-41F6-9D8B-A0FD285026F6}"/>
              </a:ext>
            </a:extLst>
          </p:cNvPr>
          <p:cNvSpPr/>
          <p:nvPr/>
        </p:nvSpPr>
        <p:spPr>
          <a:xfrm>
            <a:off x="8433377" y="4776774"/>
            <a:ext cx="1944763" cy="215444"/>
          </a:xfrm>
          <a:prstGeom prst="rect">
            <a:avLst/>
          </a:prstGeom>
        </p:spPr>
        <p:txBody>
          <a:bodyPr wrap="none">
            <a:spAutoFit/>
          </a:bodyPr>
          <a:lstStyle/>
          <a:p>
            <a:r>
              <a:rPr lang="en-US" sz="800" dirty="0">
                <a:solidFill>
                  <a:srgbClr val="111111"/>
                </a:solidFill>
                <a:latin typeface="-apple-system"/>
              </a:rPr>
              <a:t>Photo by </a:t>
            </a:r>
            <a:r>
              <a:rPr lang="en-US" sz="800" dirty="0">
                <a:solidFill>
                  <a:srgbClr val="767676"/>
                </a:solidFill>
                <a:latin typeface="-apple-system"/>
                <a:hlinkClick r:id="rId3"/>
              </a:rPr>
              <a:t>Dustan Woodhouse</a:t>
            </a:r>
            <a:r>
              <a:rPr lang="en-US" sz="800" dirty="0">
                <a:solidFill>
                  <a:srgbClr val="111111"/>
                </a:solidFill>
                <a:latin typeface="-apple-system"/>
              </a:rPr>
              <a:t> on </a:t>
            </a:r>
            <a:r>
              <a:rPr lang="en-US" sz="800" dirty="0" err="1">
                <a:solidFill>
                  <a:srgbClr val="767676"/>
                </a:solidFill>
                <a:latin typeface="-apple-system"/>
                <a:hlinkClick r:id="rId4"/>
              </a:rPr>
              <a:t>Unsplash</a:t>
            </a:r>
            <a:endParaRPr lang="en-GB" sz="800" dirty="0"/>
          </a:p>
        </p:txBody>
      </p:sp>
    </p:spTree>
    <p:extLst>
      <p:ext uri="{BB962C8B-B14F-4D97-AF65-F5344CB8AC3E}">
        <p14:creationId xmlns:p14="http://schemas.microsoft.com/office/powerpoint/2010/main" val="3479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62D0-EA44-4761-8BA9-A910BFD8D092}"/>
              </a:ext>
            </a:extLst>
          </p:cNvPr>
          <p:cNvSpPr>
            <a:spLocks noGrp="1"/>
          </p:cNvSpPr>
          <p:nvPr>
            <p:ph type="title"/>
          </p:nvPr>
        </p:nvSpPr>
        <p:spPr/>
        <p:txBody>
          <a:bodyPr/>
          <a:lstStyle/>
          <a:p>
            <a:r>
              <a:rPr lang="en-GB" b="1" dirty="0">
                <a:solidFill>
                  <a:srgbClr val="C00000"/>
                </a:solidFill>
                <a:latin typeface="Corbel" panose="020B0503020204020204" pitchFamily="34" charset="0"/>
              </a:rPr>
              <a:t>Implementation</a:t>
            </a:r>
            <a:endParaRPr lang="fi-FI" b="1" dirty="0">
              <a:solidFill>
                <a:srgbClr val="C00000"/>
              </a:solidFill>
              <a:latin typeface="Corbel" panose="020B0503020204020204" pitchFamily="34" charset="0"/>
            </a:endParaRPr>
          </a:p>
        </p:txBody>
      </p:sp>
      <p:sp>
        <p:nvSpPr>
          <p:cNvPr id="3" name="Content Placeholder 2">
            <a:extLst>
              <a:ext uri="{FF2B5EF4-FFF2-40B4-BE49-F238E27FC236}">
                <a16:creationId xmlns:a16="http://schemas.microsoft.com/office/drawing/2014/main" id="{D27D2854-6CAE-4C51-AB25-62A1C65962CD}"/>
              </a:ext>
            </a:extLst>
          </p:cNvPr>
          <p:cNvSpPr>
            <a:spLocks noGrp="1"/>
          </p:cNvSpPr>
          <p:nvPr>
            <p:ph idx="1"/>
          </p:nvPr>
        </p:nvSpPr>
        <p:spPr>
          <a:xfrm>
            <a:off x="838201" y="1825625"/>
            <a:ext cx="5765800" cy="4161289"/>
          </a:xfrm>
        </p:spPr>
        <p:txBody>
          <a:bodyPr vert="horz" lIns="91440" tIns="45720" rIns="91440" bIns="45720" rtlCol="0" anchor="t">
            <a:normAutofit/>
          </a:bodyPr>
          <a:lstStyle/>
          <a:p>
            <a:pPr marL="285750" indent="-285750"/>
            <a:r>
              <a:rPr lang="en-US" sz="1800" dirty="0">
                <a:latin typeface="Corbel" panose="020B0503020204020204" pitchFamily="34" charset="0"/>
              </a:rPr>
              <a:t>Prerequisites: No special prerequisites</a:t>
            </a:r>
            <a:endParaRPr lang="sv-FI" sz="1800" dirty="0">
              <a:latin typeface="Corbel" panose="020B0503020204020204" pitchFamily="34" charset="0"/>
            </a:endParaRPr>
          </a:p>
          <a:p>
            <a:pPr marL="285750" indent="-285750"/>
            <a:r>
              <a:rPr lang="en-US" sz="1800" dirty="0">
                <a:latin typeface="Corbel" panose="020B0503020204020204" pitchFamily="34" charset="0"/>
              </a:rPr>
              <a:t>Study method: Reading and watching videos, writing assignments, answering a quiz</a:t>
            </a:r>
            <a:endParaRPr lang="sv-FI" sz="1800" dirty="0">
              <a:latin typeface="Corbel" panose="020B0503020204020204" pitchFamily="34" charset="0"/>
            </a:endParaRPr>
          </a:p>
          <a:p>
            <a:pPr marL="285750" indent="-285750"/>
            <a:r>
              <a:rPr lang="en-US" sz="1800" dirty="0">
                <a:latin typeface="Corbel" panose="020B0503020204020204" pitchFamily="34" charset="0"/>
              </a:rPr>
              <a:t>Implementation/teaching methods: Independent studies online</a:t>
            </a:r>
            <a:endParaRPr lang="sv-FI" sz="1800" dirty="0">
              <a:latin typeface="Corbel" panose="020B0503020204020204" pitchFamily="34" charset="0"/>
            </a:endParaRPr>
          </a:p>
          <a:p>
            <a:pPr marL="285750" indent="-285750"/>
            <a:r>
              <a:rPr lang="en-US" sz="1800" dirty="0">
                <a:latin typeface="Corbel" panose="020B0503020204020204" pitchFamily="34" charset="0"/>
              </a:rPr>
              <a:t>Teaching language: English</a:t>
            </a:r>
            <a:endParaRPr lang="sv-FI" sz="1800" dirty="0">
              <a:latin typeface="Corbel" panose="020B0503020204020204" pitchFamily="34" charset="0"/>
            </a:endParaRPr>
          </a:p>
          <a:p>
            <a:pPr marL="285750" indent="-285750"/>
            <a:r>
              <a:rPr lang="en-US" sz="1800" dirty="0">
                <a:latin typeface="Corbel" panose="020B0503020204020204" pitchFamily="34" charset="0"/>
              </a:rPr>
              <a:t>Amount of online study: 100 %</a:t>
            </a:r>
            <a:endParaRPr lang="sv-FI" sz="1800" dirty="0">
              <a:latin typeface="Corbel" panose="020B0503020204020204" pitchFamily="34" charset="0"/>
            </a:endParaRPr>
          </a:p>
          <a:p>
            <a:pPr marL="285750" indent="-285750"/>
            <a:r>
              <a:rPr lang="en-US" sz="1800" dirty="0">
                <a:latin typeface="Corbel" panose="020B0503020204020204" pitchFamily="34" charset="0"/>
              </a:rPr>
              <a:t>Grading scale: fail/pass (can also be graded e.g. 1-5)</a:t>
            </a:r>
            <a:endParaRPr lang="sv-FI" sz="1800" dirty="0">
              <a:latin typeface="Corbel" panose="020B0503020204020204" pitchFamily="34" charset="0"/>
            </a:endParaRPr>
          </a:p>
          <a:p>
            <a:pPr marL="285750" indent="-285750"/>
            <a:r>
              <a:rPr lang="en-US" sz="1800" dirty="0">
                <a:latin typeface="Corbel" panose="020B0503020204020204" pitchFamily="34" charset="0"/>
              </a:rPr>
              <a:t>Assessment description: The course is completed only after all required assignments are successfully completed</a:t>
            </a:r>
            <a:endParaRPr lang="sv-FI" sz="1800" dirty="0">
              <a:latin typeface="Corbel" panose="020B0503020204020204" pitchFamily="34" charset="0"/>
            </a:endParaRPr>
          </a:p>
          <a:p>
            <a:pPr marL="0" indent="0">
              <a:buNone/>
            </a:pPr>
            <a:endParaRPr lang="en-GB" sz="1600" dirty="0">
              <a:solidFill>
                <a:srgbClr val="FF0000"/>
              </a:solidFill>
              <a:latin typeface="Corbel" panose="020B0503020204020204" pitchFamily="34" charset="0"/>
            </a:endParaRPr>
          </a:p>
        </p:txBody>
      </p:sp>
      <p:sp>
        <p:nvSpPr>
          <p:cNvPr id="4" name="Footer Placeholder 3">
            <a:extLst>
              <a:ext uri="{FF2B5EF4-FFF2-40B4-BE49-F238E27FC236}">
                <a16:creationId xmlns:a16="http://schemas.microsoft.com/office/drawing/2014/main" id="{762070D3-4843-47CD-8603-9EEA10A8A491}"/>
              </a:ext>
            </a:extLst>
          </p:cNvPr>
          <p:cNvSpPr>
            <a:spLocks noGrp="1"/>
          </p:cNvSpPr>
          <p:nvPr>
            <p:ph type="ftr" sz="quarter" idx="11"/>
          </p:nvPr>
        </p:nvSpPr>
        <p:spPr/>
        <p:txBody>
          <a:bodyPr/>
          <a:lstStyle/>
          <a:p>
            <a:r>
              <a:rPr lang="fi-FI"/>
              <a:t>kiertotalousamk.fi</a:t>
            </a:r>
          </a:p>
        </p:txBody>
      </p:sp>
      <p:grpSp>
        <p:nvGrpSpPr>
          <p:cNvPr id="5" name="Group 4" descr="Picture of moodle web page, the learning platform used in the original course&#10;">
            <a:extLst>
              <a:ext uri="{FF2B5EF4-FFF2-40B4-BE49-F238E27FC236}">
                <a16:creationId xmlns:a16="http://schemas.microsoft.com/office/drawing/2014/main" id="{B9C25F00-FD50-4BF3-B2DB-2EF896641E0C}"/>
              </a:ext>
            </a:extLst>
          </p:cNvPr>
          <p:cNvGrpSpPr/>
          <p:nvPr/>
        </p:nvGrpSpPr>
        <p:grpSpPr>
          <a:xfrm>
            <a:off x="7232632" y="1517535"/>
            <a:ext cx="4503390" cy="4296227"/>
            <a:chOff x="7232632" y="1517535"/>
            <a:chExt cx="4503390" cy="4296227"/>
          </a:xfrm>
        </p:grpSpPr>
        <p:pic>
          <p:nvPicPr>
            <p:cNvPr id="7" name="Picture 6">
              <a:extLst>
                <a:ext uri="{FF2B5EF4-FFF2-40B4-BE49-F238E27FC236}">
                  <a16:creationId xmlns:a16="http://schemas.microsoft.com/office/drawing/2014/main" id="{5ACDE261-582D-49B5-BF3F-002A0551EBE0}"/>
                </a:ext>
              </a:extLst>
            </p:cNvPr>
            <p:cNvPicPr>
              <a:picLocks noChangeAspect="1"/>
            </p:cNvPicPr>
            <p:nvPr/>
          </p:nvPicPr>
          <p:blipFill>
            <a:blip r:embed="rId2"/>
            <a:stretch>
              <a:fillRect/>
            </a:stretch>
          </p:blipFill>
          <p:spPr>
            <a:xfrm>
              <a:off x="8550563" y="1517535"/>
              <a:ext cx="2562225" cy="828675"/>
            </a:xfrm>
            <a:prstGeom prst="rect">
              <a:avLst/>
            </a:prstGeom>
          </p:spPr>
        </p:pic>
        <p:pic>
          <p:nvPicPr>
            <p:cNvPr id="8" name="Picture 7">
              <a:extLst>
                <a:ext uri="{FF2B5EF4-FFF2-40B4-BE49-F238E27FC236}">
                  <a16:creationId xmlns:a16="http://schemas.microsoft.com/office/drawing/2014/main" id="{A316FEEB-4BB5-403A-86EE-536A7D4231D3}"/>
                </a:ext>
              </a:extLst>
            </p:cNvPr>
            <p:cNvPicPr>
              <a:picLocks noChangeAspect="1"/>
            </p:cNvPicPr>
            <p:nvPr/>
          </p:nvPicPr>
          <p:blipFill>
            <a:blip r:embed="rId3"/>
            <a:stretch>
              <a:fillRect/>
            </a:stretch>
          </p:blipFill>
          <p:spPr>
            <a:xfrm>
              <a:off x="7232632" y="2466110"/>
              <a:ext cx="4503390" cy="3347652"/>
            </a:xfrm>
            <a:prstGeom prst="rect">
              <a:avLst/>
            </a:prstGeom>
          </p:spPr>
        </p:pic>
      </p:grpSp>
    </p:spTree>
    <p:extLst>
      <p:ext uri="{BB962C8B-B14F-4D97-AF65-F5344CB8AC3E}">
        <p14:creationId xmlns:p14="http://schemas.microsoft.com/office/powerpoint/2010/main" val="366085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1 </a:t>
            </a:r>
            <a:r>
              <a:rPr lang="en-GB" sz="3200" dirty="0">
                <a:solidFill>
                  <a:srgbClr val="C00000"/>
                </a:solidFill>
              </a:rPr>
              <a:t>- </a:t>
            </a:r>
            <a:r>
              <a:rPr lang="en-US" sz="3200" dirty="0">
                <a:solidFill>
                  <a:srgbClr val="C00000"/>
                </a:solidFill>
              </a:rPr>
              <a:t>Relation to waste and expectations</a:t>
            </a:r>
          </a:p>
        </p:txBody>
      </p:sp>
      <p:sp>
        <p:nvSpPr>
          <p:cNvPr id="3" name="Content Placeholder 2"/>
          <p:cNvSpPr>
            <a:spLocks noGrp="1"/>
          </p:cNvSpPr>
          <p:nvPr>
            <p:ph idx="1"/>
          </p:nvPr>
        </p:nvSpPr>
        <p:spPr>
          <a:xfrm>
            <a:off x="838200" y="1825625"/>
            <a:ext cx="5198533" cy="4161289"/>
          </a:xfrm>
        </p:spPr>
        <p:txBody>
          <a:bodyPr>
            <a:normAutofit/>
          </a:bodyPr>
          <a:lstStyle/>
          <a:p>
            <a:r>
              <a:rPr lang="en-US" sz="1800" b="1" dirty="0"/>
              <a:t>Assignment:</a:t>
            </a:r>
          </a:p>
          <a:p>
            <a:endParaRPr lang="en-US" sz="1800" b="1" dirty="0"/>
          </a:p>
          <a:p>
            <a:r>
              <a:rPr lang="en-US" sz="1800" dirty="0"/>
              <a:t>Present yourself. Then describe your relation to waste (can be on an individual level or on a society level) and what your expectations of the course are. Maximum 500 words</a:t>
            </a:r>
          </a:p>
        </p:txBody>
      </p:sp>
      <p:sp>
        <p:nvSpPr>
          <p:cNvPr id="4" name="Footer Placeholder 3"/>
          <p:cNvSpPr>
            <a:spLocks noGrp="1"/>
          </p:cNvSpPr>
          <p:nvPr>
            <p:ph type="ftr" sz="quarter" idx="11"/>
          </p:nvPr>
        </p:nvSpPr>
        <p:spPr/>
        <p:txBody>
          <a:bodyPr/>
          <a:lstStyle/>
          <a:p>
            <a:r>
              <a:rPr lang="fi-FI"/>
              <a:t>kiertotalousamk.fi</a:t>
            </a:r>
          </a:p>
        </p:txBody>
      </p:sp>
      <p:pic>
        <p:nvPicPr>
          <p:cNvPr id="5" name="Content Placeholder 6">
            <a:extLst>
              <a:ext uri="{FF2B5EF4-FFF2-40B4-BE49-F238E27FC236}">
                <a16:creationId xmlns:a16="http://schemas.microsoft.com/office/drawing/2014/main" id="{25647047-0292-4582-B96F-B3DDDFD89A1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38599" y="1825625"/>
            <a:ext cx="5090715" cy="3393810"/>
          </a:xfrm>
          <a:prstGeom prst="rect">
            <a:avLst/>
          </a:prstGeom>
        </p:spPr>
      </p:pic>
      <p:sp>
        <p:nvSpPr>
          <p:cNvPr id="6" name="Rectangle 5">
            <a:extLst>
              <a:ext uri="{FF2B5EF4-FFF2-40B4-BE49-F238E27FC236}">
                <a16:creationId xmlns:a16="http://schemas.microsoft.com/office/drawing/2014/main" id="{3152392D-5D09-4565-9FF3-FA021DD3FBEC}"/>
              </a:ext>
            </a:extLst>
          </p:cNvPr>
          <p:cNvSpPr/>
          <p:nvPr/>
        </p:nvSpPr>
        <p:spPr>
          <a:xfrm>
            <a:off x="7409083" y="5490609"/>
            <a:ext cx="2332690" cy="246221"/>
          </a:xfrm>
          <a:prstGeom prst="rect">
            <a:avLst/>
          </a:prstGeom>
        </p:spPr>
        <p:txBody>
          <a:bodyPr wrap="none">
            <a:spAutoFit/>
          </a:bodyPr>
          <a:lstStyle/>
          <a:p>
            <a:r>
              <a:rPr lang="en-US" sz="1000" dirty="0">
                <a:solidFill>
                  <a:srgbClr val="111111"/>
                </a:solidFill>
                <a:latin typeface="-apple-system"/>
              </a:rPr>
              <a:t>Photo by </a:t>
            </a:r>
            <a:r>
              <a:rPr lang="en-US" sz="1000" dirty="0">
                <a:solidFill>
                  <a:srgbClr val="767676"/>
                </a:solidFill>
                <a:latin typeface="-apple-system"/>
                <a:hlinkClick r:id="rId3"/>
              </a:rPr>
              <a:t>Jasmin Sessler</a:t>
            </a:r>
            <a:r>
              <a:rPr lang="en-US" sz="1000" dirty="0">
                <a:solidFill>
                  <a:srgbClr val="111111"/>
                </a:solidFill>
                <a:latin typeface="-apple-system"/>
              </a:rPr>
              <a:t> on </a:t>
            </a:r>
            <a:r>
              <a:rPr lang="en-US" sz="1000" dirty="0" err="1">
                <a:solidFill>
                  <a:srgbClr val="767676"/>
                </a:solidFill>
                <a:latin typeface="-apple-system"/>
                <a:hlinkClick r:id="rId4"/>
              </a:rPr>
              <a:t>Unsplash</a:t>
            </a:r>
            <a:endParaRPr lang="en-GB" sz="1000" dirty="0"/>
          </a:p>
        </p:txBody>
      </p:sp>
    </p:spTree>
    <p:extLst>
      <p:ext uri="{BB962C8B-B14F-4D97-AF65-F5344CB8AC3E}">
        <p14:creationId xmlns:p14="http://schemas.microsoft.com/office/powerpoint/2010/main" val="335148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2 </a:t>
            </a:r>
            <a:r>
              <a:rPr lang="en-GB" sz="3200" dirty="0">
                <a:solidFill>
                  <a:srgbClr val="C00000"/>
                </a:solidFill>
              </a:rPr>
              <a:t>- </a:t>
            </a:r>
            <a:r>
              <a:rPr lang="sv-FI" sz="3200" dirty="0">
                <a:solidFill>
                  <a:srgbClr val="C00000"/>
                </a:solidFill>
              </a:rPr>
              <a:t>Waste </a:t>
            </a:r>
            <a:r>
              <a:rPr lang="sv-FI" sz="3200" dirty="0" err="1">
                <a:solidFill>
                  <a:srgbClr val="C00000"/>
                </a:solidFill>
              </a:rPr>
              <a:t>reduction</a:t>
            </a:r>
            <a:endParaRPr lang="en-US" sz="3200" dirty="0">
              <a:solidFill>
                <a:srgbClr val="C00000"/>
              </a:solidFill>
            </a:endParaRPr>
          </a:p>
        </p:txBody>
      </p:sp>
      <p:sp>
        <p:nvSpPr>
          <p:cNvPr id="3" name="Content Placeholder 2"/>
          <p:cNvSpPr>
            <a:spLocks noGrp="1"/>
          </p:cNvSpPr>
          <p:nvPr>
            <p:ph idx="1"/>
          </p:nvPr>
        </p:nvSpPr>
        <p:spPr>
          <a:xfrm>
            <a:off x="838200" y="1571625"/>
            <a:ext cx="5113867" cy="4161289"/>
          </a:xfrm>
        </p:spPr>
        <p:txBody>
          <a:bodyPr>
            <a:normAutofit/>
          </a:bodyPr>
          <a:lstStyle/>
          <a:p>
            <a:pPr marL="0" indent="0">
              <a:buNone/>
            </a:pPr>
            <a:r>
              <a:rPr lang="en-GB" sz="2100" dirty="0"/>
              <a:t>Assignment:</a:t>
            </a:r>
          </a:p>
          <a:p>
            <a:pPr marL="0" indent="0">
              <a:buNone/>
            </a:pPr>
            <a:r>
              <a:rPr lang="en-US" sz="2100" dirty="0"/>
              <a:t>Locate background facts and write an essay 4000-5000 characters (N.B. not words!) long. Use references. Write your answer in Word and upload your file in Moodle. You can also upload the answer as an audio file (mp3) or a video if that suits you better. It is the content of facts and your reflections around the theme that is important.</a:t>
            </a:r>
            <a:br>
              <a:rPr lang="en-US" sz="2100" dirty="0"/>
            </a:br>
            <a:r>
              <a:rPr lang="en-US" sz="2100" b="1" dirty="0"/>
              <a:t>With a certain place of work or your own life in mind, how would you reduce the amount of waste? Note that recycling is not the same as waste reduction.</a:t>
            </a:r>
            <a:endParaRPr lang="en-GB" sz="2100" b="1" dirty="0"/>
          </a:p>
          <a:p>
            <a:endParaRPr lang="en-US" dirty="0"/>
          </a:p>
        </p:txBody>
      </p:sp>
      <p:sp>
        <p:nvSpPr>
          <p:cNvPr id="4" name="Footer Placeholder 3"/>
          <p:cNvSpPr>
            <a:spLocks noGrp="1"/>
          </p:cNvSpPr>
          <p:nvPr>
            <p:ph type="ftr" sz="quarter" idx="11"/>
          </p:nvPr>
        </p:nvSpPr>
        <p:spPr/>
        <p:txBody>
          <a:bodyPr/>
          <a:lstStyle/>
          <a:p>
            <a:r>
              <a:rPr lang="fi-FI"/>
              <a:t>kiertotalousamk.fi</a:t>
            </a:r>
          </a:p>
        </p:txBody>
      </p:sp>
      <p:pic>
        <p:nvPicPr>
          <p:cNvPr id="5" name="Content Placeholder 5">
            <a:extLst>
              <a:ext uri="{FF2B5EF4-FFF2-40B4-BE49-F238E27FC236}">
                <a16:creationId xmlns:a16="http://schemas.microsoft.com/office/drawing/2014/main" id="{1A53A026-B1BC-44CA-8438-E62A71A2789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24299" y="1386935"/>
            <a:ext cx="2998168" cy="3996809"/>
          </a:xfrm>
          <a:prstGeom prst="rect">
            <a:avLst/>
          </a:prstGeom>
        </p:spPr>
      </p:pic>
      <p:sp>
        <p:nvSpPr>
          <p:cNvPr id="6" name="Rectangle 5">
            <a:extLst>
              <a:ext uri="{FF2B5EF4-FFF2-40B4-BE49-F238E27FC236}">
                <a16:creationId xmlns:a16="http://schemas.microsoft.com/office/drawing/2014/main" id="{EFFEF238-F3AB-468C-BD12-3AA965BDCEAB}"/>
              </a:ext>
            </a:extLst>
          </p:cNvPr>
          <p:cNvSpPr/>
          <p:nvPr/>
        </p:nvSpPr>
        <p:spPr>
          <a:xfrm>
            <a:off x="7718761" y="5517470"/>
            <a:ext cx="1595309" cy="215444"/>
          </a:xfrm>
          <a:prstGeom prst="rect">
            <a:avLst/>
          </a:prstGeom>
        </p:spPr>
        <p:txBody>
          <a:bodyPr wrap="none">
            <a:spAutoFit/>
          </a:bodyPr>
          <a:lstStyle/>
          <a:p>
            <a:r>
              <a:rPr lang="en-US" sz="800" dirty="0">
                <a:solidFill>
                  <a:srgbClr val="111111"/>
                </a:solidFill>
                <a:latin typeface="-apple-system"/>
              </a:rPr>
              <a:t>Photo by </a:t>
            </a:r>
            <a:r>
              <a:rPr lang="en-US" sz="800" dirty="0">
                <a:solidFill>
                  <a:srgbClr val="767676"/>
                </a:solidFill>
                <a:latin typeface="-apple-system"/>
                <a:hlinkClick r:id="rId3"/>
              </a:rPr>
              <a:t>Sylvie </a:t>
            </a:r>
            <a:r>
              <a:rPr lang="en-US" sz="800" dirty="0" err="1">
                <a:solidFill>
                  <a:srgbClr val="767676"/>
                </a:solidFill>
                <a:latin typeface="-apple-system"/>
                <a:hlinkClick r:id="rId3"/>
              </a:rPr>
              <a:t>Tittel</a:t>
            </a:r>
            <a:r>
              <a:rPr lang="en-US" sz="800" dirty="0">
                <a:solidFill>
                  <a:srgbClr val="111111"/>
                </a:solidFill>
                <a:latin typeface="-apple-system"/>
              </a:rPr>
              <a:t> on </a:t>
            </a:r>
            <a:r>
              <a:rPr lang="en-US" sz="800" dirty="0" err="1">
                <a:solidFill>
                  <a:srgbClr val="767676"/>
                </a:solidFill>
                <a:latin typeface="-apple-system"/>
                <a:hlinkClick r:id="rId4"/>
              </a:rPr>
              <a:t>Unsplash</a:t>
            </a:r>
            <a:endParaRPr lang="en-GB" sz="800" dirty="0"/>
          </a:p>
        </p:txBody>
      </p:sp>
    </p:spTree>
    <p:extLst>
      <p:ext uri="{BB962C8B-B14F-4D97-AF65-F5344CB8AC3E}">
        <p14:creationId xmlns:p14="http://schemas.microsoft.com/office/powerpoint/2010/main" val="368876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2 </a:t>
            </a:r>
            <a:r>
              <a:rPr lang="en-GB" sz="3200" dirty="0">
                <a:solidFill>
                  <a:srgbClr val="C00000"/>
                </a:solidFill>
              </a:rPr>
              <a:t>– Background material</a:t>
            </a:r>
            <a:endParaRPr lang="en-US" sz="3200" dirty="0">
              <a:solidFill>
                <a:srgbClr val="C00000"/>
              </a:solidFill>
            </a:endParaRPr>
          </a:p>
        </p:txBody>
      </p:sp>
      <p:sp>
        <p:nvSpPr>
          <p:cNvPr id="3" name="Content Placeholder 2"/>
          <p:cNvSpPr>
            <a:spLocks noGrp="1"/>
          </p:cNvSpPr>
          <p:nvPr>
            <p:ph idx="1"/>
          </p:nvPr>
        </p:nvSpPr>
        <p:spPr>
          <a:xfrm>
            <a:off x="838200" y="1690688"/>
            <a:ext cx="5130800" cy="4161289"/>
          </a:xfrm>
        </p:spPr>
        <p:txBody>
          <a:bodyPr>
            <a:normAutofit/>
          </a:bodyPr>
          <a:lstStyle/>
          <a:p>
            <a:pPr marL="0" indent="0">
              <a:buNone/>
            </a:pPr>
            <a:r>
              <a:rPr lang="sv-FI" sz="1700" dirty="0">
                <a:hlinkClick r:id="rId2"/>
              </a:rPr>
              <a:t>https://ec.europa.eu/environment/waste/prevention/index.htm</a:t>
            </a:r>
            <a:endParaRPr lang="sv-FI" sz="1700" dirty="0"/>
          </a:p>
          <a:p>
            <a:pPr marL="0" indent="0">
              <a:buNone/>
            </a:pPr>
            <a:endParaRPr lang="sv-FI" sz="1700" dirty="0"/>
          </a:p>
          <a:p>
            <a:pPr marL="0" indent="0">
              <a:buNone/>
            </a:pPr>
            <a:r>
              <a:rPr lang="sv-FI" sz="1700" dirty="0">
                <a:hlinkClick r:id="rId3"/>
              </a:rPr>
              <a:t>http://www2.balticuniv.uu.se/bup-3/index.php/chapter-3/3c-measuring-and-managing-resource-flows</a:t>
            </a:r>
            <a:endParaRPr lang="sv-FI" sz="1700" dirty="0"/>
          </a:p>
          <a:p>
            <a:pPr marL="0" indent="0">
              <a:buNone/>
            </a:pPr>
            <a:endParaRPr lang="sv-FI" sz="1700" dirty="0"/>
          </a:p>
          <a:p>
            <a:pPr marL="0" indent="0">
              <a:buNone/>
            </a:pPr>
            <a:r>
              <a:rPr lang="sv-FI" sz="1700" dirty="0" err="1"/>
              <a:t>Chapter</a:t>
            </a:r>
            <a:r>
              <a:rPr lang="sv-FI" sz="1700" dirty="0"/>
              <a:t> 10: </a:t>
            </a:r>
            <a:r>
              <a:rPr lang="sv-FI" sz="1700" dirty="0">
                <a:hlinkClick r:id="rId4"/>
              </a:rPr>
              <a:t>https://uu.diva-portal.org/smash/get/diva2:604269/FULLTEXT01.pdf</a:t>
            </a:r>
            <a:endParaRPr lang="sv-FI" sz="1700" dirty="0"/>
          </a:p>
          <a:p>
            <a:pPr marL="0" indent="0">
              <a:buNone/>
            </a:pPr>
            <a:endParaRPr lang="sv-FI" sz="1700" dirty="0"/>
          </a:p>
          <a:p>
            <a:pPr marL="0" indent="0">
              <a:buNone/>
            </a:pPr>
            <a:r>
              <a:rPr lang="sv-FI" sz="1700" dirty="0">
                <a:hlinkClick r:id="rId5"/>
              </a:rPr>
              <a:t>http://www2.balticuniv.uu.se/bup-3/index.php/chapter-5/5c-waste-sustainable-end-of-life-of-products</a:t>
            </a:r>
            <a:endParaRPr lang="sv-FI" sz="1700" dirty="0"/>
          </a:p>
          <a:p>
            <a:pPr marL="0" indent="0">
              <a:buNone/>
            </a:pPr>
            <a:endParaRPr lang="en-US" dirty="0"/>
          </a:p>
        </p:txBody>
      </p:sp>
      <p:sp>
        <p:nvSpPr>
          <p:cNvPr id="4" name="Footer Placeholder 3"/>
          <p:cNvSpPr>
            <a:spLocks noGrp="1"/>
          </p:cNvSpPr>
          <p:nvPr>
            <p:ph type="ftr" sz="quarter" idx="11"/>
          </p:nvPr>
        </p:nvSpPr>
        <p:spPr/>
        <p:txBody>
          <a:bodyPr/>
          <a:lstStyle/>
          <a:p>
            <a:r>
              <a:rPr lang="fi-FI"/>
              <a:t>kiertotalousamk.fi</a:t>
            </a:r>
          </a:p>
        </p:txBody>
      </p:sp>
      <p:pic>
        <p:nvPicPr>
          <p:cNvPr id="5" name="Content Placeholder 5">
            <a:extLst>
              <a:ext uri="{FF2B5EF4-FFF2-40B4-BE49-F238E27FC236}">
                <a16:creationId xmlns:a16="http://schemas.microsoft.com/office/drawing/2014/main" id="{1A53A026-B1BC-44CA-8438-E62A71A2789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644433" y="1414562"/>
            <a:ext cx="2727234" cy="3635631"/>
          </a:xfrm>
          <a:prstGeom prst="rect">
            <a:avLst/>
          </a:prstGeom>
        </p:spPr>
      </p:pic>
      <p:sp>
        <p:nvSpPr>
          <p:cNvPr id="6" name="Rectangle 5">
            <a:extLst>
              <a:ext uri="{FF2B5EF4-FFF2-40B4-BE49-F238E27FC236}">
                <a16:creationId xmlns:a16="http://schemas.microsoft.com/office/drawing/2014/main" id="{EFFEF238-F3AB-468C-BD12-3AA965BDCEAB}"/>
              </a:ext>
            </a:extLst>
          </p:cNvPr>
          <p:cNvSpPr/>
          <p:nvPr/>
        </p:nvSpPr>
        <p:spPr>
          <a:xfrm>
            <a:off x="7906899" y="5175443"/>
            <a:ext cx="1595309" cy="215444"/>
          </a:xfrm>
          <a:prstGeom prst="rect">
            <a:avLst/>
          </a:prstGeom>
        </p:spPr>
        <p:txBody>
          <a:bodyPr wrap="none">
            <a:spAutoFit/>
          </a:bodyPr>
          <a:lstStyle/>
          <a:p>
            <a:r>
              <a:rPr lang="en-US" sz="800" dirty="0">
                <a:solidFill>
                  <a:srgbClr val="111111"/>
                </a:solidFill>
                <a:latin typeface="-apple-system"/>
              </a:rPr>
              <a:t>Photo by </a:t>
            </a:r>
            <a:r>
              <a:rPr lang="en-US" sz="800" dirty="0">
                <a:solidFill>
                  <a:srgbClr val="767676"/>
                </a:solidFill>
                <a:latin typeface="-apple-system"/>
                <a:hlinkClick r:id="rId7"/>
              </a:rPr>
              <a:t>Sylvie </a:t>
            </a:r>
            <a:r>
              <a:rPr lang="en-US" sz="800" dirty="0" err="1">
                <a:solidFill>
                  <a:srgbClr val="767676"/>
                </a:solidFill>
                <a:latin typeface="-apple-system"/>
                <a:hlinkClick r:id="rId7"/>
              </a:rPr>
              <a:t>Tittel</a:t>
            </a:r>
            <a:r>
              <a:rPr lang="en-US" sz="800" dirty="0">
                <a:solidFill>
                  <a:srgbClr val="111111"/>
                </a:solidFill>
                <a:latin typeface="-apple-system"/>
              </a:rPr>
              <a:t> on </a:t>
            </a:r>
            <a:r>
              <a:rPr lang="en-US" sz="800" dirty="0" err="1">
                <a:solidFill>
                  <a:srgbClr val="767676"/>
                </a:solidFill>
                <a:latin typeface="-apple-system"/>
                <a:hlinkClick r:id="rId8"/>
              </a:rPr>
              <a:t>Unsplash</a:t>
            </a:r>
            <a:endParaRPr lang="en-GB" sz="800" dirty="0"/>
          </a:p>
        </p:txBody>
      </p:sp>
    </p:spTree>
    <p:extLst>
      <p:ext uri="{BB962C8B-B14F-4D97-AF65-F5344CB8AC3E}">
        <p14:creationId xmlns:p14="http://schemas.microsoft.com/office/powerpoint/2010/main" val="148844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3 </a:t>
            </a:r>
            <a:r>
              <a:rPr lang="en-GB" sz="3200" dirty="0">
                <a:solidFill>
                  <a:srgbClr val="C00000"/>
                </a:solidFill>
              </a:rPr>
              <a:t>– EU Waste hierarchy</a:t>
            </a:r>
            <a:endParaRPr lang="en-US" sz="3200" dirty="0">
              <a:solidFill>
                <a:srgbClr val="C00000"/>
              </a:solidFill>
            </a:endParaRPr>
          </a:p>
        </p:txBody>
      </p:sp>
      <p:sp>
        <p:nvSpPr>
          <p:cNvPr id="3" name="Content Placeholder 2"/>
          <p:cNvSpPr>
            <a:spLocks noGrp="1"/>
          </p:cNvSpPr>
          <p:nvPr>
            <p:ph idx="1"/>
          </p:nvPr>
        </p:nvSpPr>
        <p:spPr>
          <a:xfrm>
            <a:off x="838200" y="1825626"/>
            <a:ext cx="5105400" cy="3720042"/>
          </a:xfrm>
        </p:spPr>
        <p:txBody>
          <a:bodyPr>
            <a:normAutofit fontScale="70000" lnSpcReduction="20000"/>
          </a:bodyPr>
          <a:lstStyle/>
          <a:p>
            <a:r>
              <a:rPr lang="en-US" sz="2300" b="1" dirty="0"/>
              <a:t>Assignment:</a:t>
            </a:r>
          </a:p>
          <a:p>
            <a:r>
              <a:rPr lang="en-US" sz="2300" dirty="0"/>
              <a:t>Compare the EU's waste principles as they are explained on the EU official web pages in relation to how these principles are implemented in the waste strategy of one EU country. Please read about the waste principles (also called the EU Waste Hierarchy) on the website </a:t>
            </a:r>
            <a:r>
              <a:rPr lang="en-US" sz="2300" dirty="0">
                <a:hlinkClick r:id="rId2"/>
              </a:rPr>
              <a:t>http://ec.europa.eu/environment/waste/index.htm</a:t>
            </a:r>
            <a:r>
              <a:rPr lang="en-US" sz="2300" dirty="0"/>
              <a:t>.  After that please read one of the National Waste strategies for UK, Ireland or Finland. </a:t>
            </a:r>
          </a:p>
          <a:p>
            <a:r>
              <a:rPr lang="en-US" sz="2300" b="1" dirty="0"/>
              <a:t>Submit a short statement of your reflections on how the principles are reflected in the strategy by replying to the question:</a:t>
            </a:r>
          </a:p>
          <a:p>
            <a:r>
              <a:rPr lang="en-US" sz="2300" i="1" dirty="0"/>
              <a:t>Is it clearly visible that the strategy is based on EU's three Waste principles?</a:t>
            </a:r>
            <a:br>
              <a:rPr lang="en-US" sz="2300" i="1" dirty="0"/>
            </a:br>
            <a:r>
              <a:rPr lang="en-US" sz="2300" i="1" dirty="0"/>
              <a:t>Please give examples from the text in the national strategy that you have chosen to study (you do not need to read the whole national strategy).</a:t>
            </a:r>
            <a:endParaRPr lang="en-GB" sz="2300" dirty="0"/>
          </a:p>
          <a:p>
            <a:endParaRPr lang="en-US" dirty="0"/>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83209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Topic 3 </a:t>
            </a:r>
            <a:r>
              <a:rPr lang="en-GB" sz="3200" dirty="0">
                <a:solidFill>
                  <a:srgbClr val="C00000"/>
                </a:solidFill>
              </a:rPr>
              <a:t>– Background material</a:t>
            </a:r>
            <a:endParaRPr lang="en-US" sz="3200" dirty="0">
              <a:solidFill>
                <a:srgbClr val="C00000"/>
              </a:solidFill>
            </a:endParaRPr>
          </a:p>
        </p:txBody>
      </p:sp>
      <p:sp>
        <p:nvSpPr>
          <p:cNvPr id="3" name="Content Placeholder 2"/>
          <p:cNvSpPr>
            <a:spLocks noGrp="1"/>
          </p:cNvSpPr>
          <p:nvPr>
            <p:ph idx="1"/>
          </p:nvPr>
        </p:nvSpPr>
        <p:spPr>
          <a:xfrm>
            <a:off x="838200" y="1690688"/>
            <a:ext cx="5105400" cy="3804180"/>
          </a:xfrm>
        </p:spPr>
        <p:txBody>
          <a:bodyPr>
            <a:normAutofit fontScale="47500" lnSpcReduction="20000"/>
          </a:bodyPr>
          <a:lstStyle/>
          <a:p>
            <a:pPr marL="0" indent="0">
              <a:buNone/>
            </a:pPr>
            <a:r>
              <a:rPr lang="sv-FI" dirty="0">
                <a:hlinkClick r:id="rId2">
                  <a:extLst>
                    <a:ext uri="{A12FA001-AC4F-418D-AE19-62706E023703}">
                      <ahyp:hlinkClr xmlns:ahyp="http://schemas.microsoft.com/office/drawing/2018/hyperlinkcolor" val="tx"/>
                    </a:ext>
                  </a:extLst>
                </a:hlinkClick>
              </a:rPr>
              <a:t>EU Waste </a:t>
            </a:r>
            <a:r>
              <a:rPr lang="sv-FI" dirty="0" err="1">
                <a:hlinkClick r:id="rId2">
                  <a:extLst>
                    <a:ext uri="{A12FA001-AC4F-418D-AE19-62706E023703}">
                      <ahyp:hlinkClr xmlns:ahyp="http://schemas.microsoft.com/office/drawing/2018/hyperlinkcolor" val="tx"/>
                    </a:ext>
                  </a:extLst>
                </a:hlinkClick>
              </a:rPr>
              <a:t>strategy</a:t>
            </a:r>
            <a:endParaRPr lang="sv-FI" dirty="0">
              <a:hlinkClick r:id="rId2">
                <a:extLst>
                  <a:ext uri="{A12FA001-AC4F-418D-AE19-62706E023703}">
                    <ahyp:hlinkClr xmlns:ahyp="http://schemas.microsoft.com/office/drawing/2018/hyperlinkcolor" val="tx"/>
                  </a:ext>
                </a:extLst>
              </a:hlinkClick>
            </a:endParaRPr>
          </a:p>
          <a:p>
            <a:pPr marL="0" indent="0">
              <a:buNone/>
            </a:pPr>
            <a:r>
              <a:rPr lang="sv-FI" dirty="0">
                <a:hlinkClick r:id="rId2"/>
              </a:rPr>
              <a:t>https://ec.europa.eu/environment/waste/index.htm</a:t>
            </a:r>
            <a:endParaRPr lang="sv-FI" dirty="0"/>
          </a:p>
          <a:p>
            <a:pPr marL="0" indent="0">
              <a:buNone/>
            </a:pPr>
            <a:endParaRPr lang="sv-FI" dirty="0"/>
          </a:p>
          <a:p>
            <a:pPr marL="0" indent="0">
              <a:buNone/>
            </a:pPr>
            <a:r>
              <a:rPr lang="en-US" dirty="0"/>
              <a:t>“Resources and waste strategy for England”</a:t>
            </a:r>
          </a:p>
          <a:p>
            <a:pPr marL="0" indent="0">
              <a:buNone/>
            </a:pPr>
            <a:r>
              <a:rPr lang="sv-FI" dirty="0">
                <a:hlinkClick r:id="rId3"/>
              </a:rPr>
              <a:t>https://www.gov.uk/government/publications/resources-and-waste-strategy-for-england</a:t>
            </a:r>
            <a:endParaRPr lang="sv-FI" dirty="0"/>
          </a:p>
          <a:p>
            <a:pPr marL="0" indent="0">
              <a:buNone/>
            </a:pPr>
            <a:endParaRPr lang="sv-FI" dirty="0"/>
          </a:p>
          <a:p>
            <a:pPr marL="0" indent="0">
              <a:buNone/>
            </a:pPr>
            <a:r>
              <a:rPr lang="en-US" dirty="0"/>
              <a:t>“A Resource Opportunity – Waste management policy in Ireland July 2012”</a:t>
            </a:r>
          </a:p>
          <a:p>
            <a:pPr marL="0" indent="0">
              <a:buNone/>
            </a:pPr>
            <a:r>
              <a:rPr lang="sv-FI" dirty="0">
                <a:hlinkClick r:id="rId4"/>
              </a:rPr>
              <a:t>https://www.dccae.gov.ie/en-ie/environment/publications/Pages/A-resource-opportunity-.aspx</a:t>
            </a:r>
            <a:endParaRPr lang="sv-FI" dirty="0"/>
          </a:p>
          <a:p>
            <a:pPr marL="0" indent="0">
              <a:buNone/>
            </a:pPr>
            <a:endParaRPr lang="sv-FI" dirty="0"/>
          </a:p>
          <a:p>
            <a:pPr marL="0" indent="0">
              <a:buNone/>
            </a:pPr>
            <a:r>
              <a:rPr lang="en-US" dirty="0"/>
              <a:t>“From Recycling to a Circular Economy”</a:t>
            </a:r>
            <a:endParaRPr lang="sv-FI" dirty="0"/>
          </a:p>
          <a:p>
            <a:pPr marL="0" indent="0">
              <a:buNone/>
            </a:pPr>
            <a:r>
              <a:rPr lang="sv-FI" dirty="0">
                <a:hlinkClick r:id="rId5"/>
              </a:rPr>
              <a:t>http://julkaisut.valtioneuvosto.fi/bitstream/handle/10024/160889/SY_01en_18_WEB.pdf?sequence=1&amp;isAllowed=y</a:t>
            </a:r>
            <a:r>
              <a:rPr lang="sv-FI" dirty="0"/>
              <a:t> </a:t>
            </a:r>
            <a:endParaRPr lang="en-GB" dirty="0"/>
          </a:p>
          <a:p>
            <a:endParaRPr lang="en-US" dirty="0"/>
          </a:p>
        </p:txBody>
      </p:sp>
      <p:sp>
        <p:nvSpPr>
          <p:cNvPr id="4" name="Footer Placeholder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9514014"/>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427W7XWPXQD2-403814790-2111</_dlc_DocId>
    <_dlc_DocIdUrl xmlns="76865ef9-df32-4c37-ae45-f9784eb47bff">
      <Url>https://tt.eduuni.fi/sites/luc-lapinamk-extra/kiertotalousosaamista-ammattikorkeakouluihin/_layouts/15/DocIdRedir.aspx?ID=427W7XWPXQD2-403814790-2111</Url>
      <Description>427W7XWPXQD2-403814790-2111</Description>
    </_dlc_DocIdUrl>
  </documentManagement>
</p:properties>
</file>

<file path=customXml/itemProps1.xml><?xml version="1.0" encoding="utf-8"?>
<ds:datastoreItem xmlns:ds="http://schemas.openxmlformats.org/officeDocument/2006/customXml" ds:itemID="{868FDA8B-CD65-4CD9-97D8-FB5AB53E6CCC}">
  <ds:schemaRefs>
    <ds:schemaRef ds:uri="http://schemas.microsoft.com/sharepoint/v3/contenttype/forms"/>
  </ds:schemaRefs>
</ds:datastoreItem>
</file>

<file path=customXml/itemProps2.xml><?xml version="1.0" encoding="utf-8"?>
<ds:datastoreItem xmlns:ds="http://schemas.openxmlformats.org/officeDocument/2006/customXml" ds:itemID="{7B283F7F-C97E-4648-942A-0923776049A0}">
  <ds:schemaRefs>
    <ds:schemaRef ds:uri="http://schemas.microsoft.com/sharepoint/events"/>
  </ds:schemaRefs>
</ds:datastoreItem>
</file>

<file path=customXml/itemProps3.xml><?xml version="1.0" encoding="utf-8"?>
<ds:datastoreItem xmlns:ds="http://schemas.openxmlformats.org/officeDocument/2006/customXml" ds:itemID="{225ED9BC-72CD-45BD-91C5-6518B98A8A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11FB009-BD01-46A5-8707-C89D1C4FBDB4}">
  <ds:schemaRefs>
    <ds:schemaRef ds:uri="http://purl.org/dc/elements/1.1/"/>
    <ds:schemaRef ds:uri="http://schemas.microsoft.com/office/2006/metadata/properties"/>
    <ds:schemaRef ds:uri="7e9e6169-ad39-4139-80cb-366121f0def0"/>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76865ef9-df32-4c37-ae45-f9784eb47b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1956</TotalTime>
  <Words>1863</Words>
  <Application>Microsoft Office PowerPoint</Application>
  <PresentationFormat>Widescreen</PresentationFormat>
  <Paragraphs>149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-apple-system</vt:lpstr>
      <vt:lpstr>Arial</vt:lpstr>
      <vt:lpstr>Calibri</vt:lpstr>
      <vt:lpstr>Corbel</vt:lpstr>
      <vt:lpstr>Microsoft Sans Serif</vt:lpstr>
      <vt:lpstr>1_Mukautettu suunnittelumalli</vt:lpstr>
      <vt:lpstr>Waste Management 3 ECTS </vt:lpstr>
      <vt:lpstr>Learning outcomes</vt:lpstr>
      <vt:lpstr>Content</vt:lpstr>
      <vt:lpstr>Implementation</vt:lpstr>
      <vt:lpstr>Topic 1 - Relation to waste and expectations</vt:lpstr>
      <vt:lpstr>Topic 2 - Waste reduction</vt:lpstr>
      <vt:lpstr>Topic 2 – Background material</vt:lpstr>
      <vt:lpstr>Topic 3 – EU Waste hierarchy</vt:lpstr>
      <vt:lpstr>Topic 3 – Background material</vt:lpstr>
      <vt:lpstr>Topic 4 - Recycling of paper, cardboard, metal, glass...</vt:lpstr>
      <vt:lpstr>Topic 4 – Background material</vt:lpstr>
      <vt:lpstr>Topic 5 - Plastic and recycling</vt:lpstr>
      <vt:lpstr>Topic 6 - WEEE and Hazardous waste</vt:lpstr>
      <vt:lpstr>Topic 7 – Bio waste</vt:lpstr>
      <vt:lpstr>Topic 7 - continues</vt:lpstr>
      <vt:lpstr>Topic 8 - Textiles</vt:lpstr>
      <vt:lpstr>Topic 9 – Incineration</vt:lpstr>
      <vt:lpstr>Topic 10 - quiz</vt:lpstr>
      <vt:lpstr>Topic 10(1) - quiz</vt:lpstr>
      <vt:lpstr>Topic 10(2) - quiz</vt:lpstr>
    </vt:vector>
  </TitlesOfParts>
  <Company>Turun 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Virta Marketta</dc:creator>
  <cp:lastModifiedBy>Stefan Heinänen</cp:lastModifiedBy>
  <cp:revision>80</cp:revision>
  <dcterms:created xsi:type="dcterms:W3CDTF">2019-02-14T13:35:11Z</dcterms:created>
  <dcterms:modified xsi:type="dcterms:W3CDTF">2020-10-30T06:56:22Z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0x010100844F74372C55FE4B821D5F2378F4B2BA</vt:lpwstr>
  </property>
  <property fmtid="{D5CDD505-2E9C-101B-9397-08002B2CF9AE}" pid="3" name="_dlc_DocIdItemGuid">
    <vt:lpwstr>9f0c5dd4-99be-4e66-86d1-8f8284545fd8</vt:lpwstr>
  </property>
</Properties>
</file>