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7" r:id="rId4"/>
    <p:sldId id="266" r:id="rId5"/>
    <p:sldId id="264" r:id="rId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7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kkimäki Mari" userId="2da620b1-3f74-4a53-9cb2-7a981a02d6a3" providerId="ADAL" clId="{564F45FD-F6EC-4CAB-905F-8EC6327A34B3}"/>
    <pc:docChg chg="modSld">
      <pc:chgData name="Penkkimäki Mari" userId="2da620b1-3f74-4a53-9cb2-7a981a02d6a3" providerId="ADAL" clId="{564F45FD-F6EC-4CAB-905F-8EC6327A34B3}" dt="2024-06-03T10:36:20.798" v="13" actId="20577"/>
      <pc:docMkLst>
        <pc:docMk/>
      </pc:docMkLst>
      <pc:sldChg chg="modSp mod">
        <pc:chgData name="Penkkimäki Mari" userId="2da620b1-3f74-4a53-9cb2-7a981a02d6a3" providerId="ADAL" clId="{564F45FD-F6EC-4CAB-905F-8EC6327A34B3}" dt="2024-06-03T10:36:20.798" v="13" actId="20577"/>
        <pc:sldMkLst>
          <pc:docMk/>
          <pc:sldMk cId="2210192624" sldId="266"/>
        </pc:sldMkLst>
        <pc:spChg chg="mod">
          <ac:chgData name="Penkkimäki Mari" userId="2da620b1-3f74-4a53-9cb2-7a981a02d6a3" providerId="ADAL" clId="{564F45FD-F6EC-4CAB-905F-8EC6327A34B3}" dt="2024-06-03T10:36:20.798" v="13" actId="20577"/>
          <ac:spMkLst>
            <pc:docMk/>
            <pc:sldMk cId="2210192624" sldId="266"/>
            <ac:spMk id="2" creationId="{D00DF344-5FA5-9F82-A79B-301613921D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EA1B90-5178-4170-92B1-8893BD08564F}" type="datetime1">
              <a:rPr lang="fi-FI" smtClean="0"/>
              <a:t>3.6.2024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4DA7C-E4CC-4BCA-BF4B-EC009506CAB4}" type="datetime1">
              <a:rPr lang="fi-FI" noProof="0" smtClean="0"/>
              <a:t>3.6.2024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14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eveä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– vaakasuuntai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astamalanopisto.fi/hankkeet/tsemppia-urapolulle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Yhteenveto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1065330"/>
          </a:xfrm>
        </p:spPr>
        <p:txBody>
          <a:bodyPr rtlCol="0"/>
          <a:lstStyle/>
          <a:p>
            <a:pPr rtl="0"/>
            <a:r>
              <a:rPr lang="fi-FI" dirty="0"/>
              <a:t>Tsemppiä urapolulle! –hanke</a:t>
            </a:r>
          </a:p>
          <a:p>
            <a:pPr rtl="0"/>
            <a:r>
              <a:rPr lang="fi-FI" dirty="0"/>
              <a:t>Kouluttaja Maija Lyytikäinen</a:t>
            </a:r>
          </a:p>
          <a:p>
            <a:pPr rtl="0"/>
            <a:r>
              <a:rPr lang="fi-FI" dirty="0"/>
              <a:t>Päivämäärä 30.5.2024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13" name="Kuva 12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1B343EDF-7206-4F52-33A8-E72DA5020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1" y="5857475"/>
            <a:ext cx="2182069" cy="684000"/>
          </a:xfrm>
          <a:prstGeom prst="rect">
            <a:avLst/>
          </a:prstGeom>
        </p:spPr>
      </p:pic>
      <p:pic>
        <p:nvPicPr>
          <p:cNvPr id="7" name="Kuvan paikkamerkki 6" descr="Sulje oliivinvihreä haara laskusta">
            <a:extLst>
              <a:ext uri="{FF2B5EF4-FFF2-40B4-BE49-F238E27FC236}">
                <a16:creationId xmlns:a16="http://schemas.microsoft.com/office/drawing/2014/main" id="{5879292E-8A5C-376E-195A-B4F8DEC31A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2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ovalevykirjat">
            <a:extLst>
              <a:ext uri="{FF2B5EF4-FFF2-40B4-BE49-F238E27FC236}">
                <a16:creationId xmlns:a16="http://schemas.microsoft.com/office/drawing/2014/main" id="{30F452DC-8D6C-26CB-6196-01C096A1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23694"/>
          <a:stretch/>
        </p:blipFill>
        <p:spPr>
          <a:xfrm>
            <a:off x="20" y="10"/>
            <a:ext cx="6305530" cy="6721465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73DFB55-8EF2-5449-0245-E7204D94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03301"/>
            <a:ext cx="4695825" cy="1449216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Käsitellyt 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FC8B3-4D4B-3976-D8F1-6EFF2247F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/>
          <a:p>
            <a:r>
              <a:rPr lang="fi-FI" dirty="0"/>
              <a:t>Hyvinvointi-käsitteenä</a:t>
            </a:r>
          </a:p>
          <a:p>
            <a:r>
              <a:rPr lang="fi-FI" dirty="0"/>
              <a:t>Arvot</a:t>
            </a:r>
          </a:p>
          <a:p>
            <a:r>
              <a:rPr lang="fi-FI" dirty="0"/>
              <a:t>Oma hyvinvointitavoite</a:t>
            </a:r>
          </a:p>
          <a:p>
            <a:r>
              <a:rPr lang="fi-FI" dirty="0"/>
              <a:t>Vahvuudet</a:t>
            </a:r>
          </a:p>
          <a:p>
            <a:r>
              <a:rPr lang="fi-FI" dirty="0"/>
              <a:t>Ravitsemus</a:t>
            </a:r>
          </a:p>
          <a:p>
            <a:r>
              <a:rPr lang="fi-FI" dirty="0"/>
              <a:t>Liikunta</a:t>
            </a:r>
          </a:p>
          <a:p>
            <a:r>
              <a:rPr lang="fi-FI" dirty="0"/>
              <a:t>Tunnetaidot</a:t>
            </a:r>
          </a:p>
          <a:p>
            <a:r>
              <a:rPr lang="fi-FI" dirty="0"/>
              <a:t>Kiitollisuus</a:t>
            </a:r>
          </a:p>
          <a:p>
            <a:r>
              <a:rPr lang="fi-FI" dirty="0"/>
              <a:t>Psyykkinen hyvinvointi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8218A4-9892-7562-D24F-AB73456B5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>
                <a:spcAft>
                  <a:spcPts val="600"/>
                </a:spcAft>
              </a:pPr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0843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Monimutkaisia matemaattisia kaavoja liitutaululla">
            <a:extLst>
              <a:ext uri="{FF2B5EF4-FFF2-40B4-BE49-F238E27FC236}">
                <a16:creationId xmlns:a16="http://schemas.microsoft.com/office/drawing/2014/main" id="{1BDCB8FF-93EC-E5A6-701B-C2013D589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r="9359" b="1"/>
          <a:stretch/>
        </p:blipFill>
        <p:spPr>
          <a:xfrm>
            <a:off x="20" y="10"/>
            <a:ext cx="6305530" cy="6721465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16826DC-1D16-38C3-252A-9309BE6A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03301"/>
            <a:ext cx="4695825" cy="1449216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FD56BF-60D5-30FF-7FDD-1FC3A45C5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/>
          <a:p>
            <a:r>
              <a:rPr lang="fi-FI" sz="1300"/>
              <a:t>Kurssilla on käsitelty monipuolisesti hyvinvointiin vaikuttavia teemoja</a:t>
            </a:r>
          </a:p>
          <a:p>
            <a:r>
              <a:rPr lang="fi-FI" sz="1300"/>
              <a:t>Pohdi omaa kurssimatkaasi ja omaa hyvinvointiasi</a:t>
            </a:r>
          </a:p>
          <a:p>
            <a:r>
              <a:rPr lang="fi-FI" sz="1300"/>
              <a:t>Älä ota stressiä tehtävästä, teet sitä vain itsellesi! </a:t>
            </a:r>
          </a:p>
          <a:p>
            <a:r>
              <a:rPr lang="fi-FI" sz="1300"/>
              <a:t>Pohdi ja kirjoita/kuvaa/äänitä seuraavia asioita:</a:t>
            </a:r>
          </a:p>
          <a:p>
            <a:pPr lvl="1"/>
            <a:r>
              <a:rPr lang="fi-FI" sz="1300"/>
              <a:t>Miten kursseilla käsitellyt asiat vaikuttavat ja näkyvät sinun hyvinvoinnissasi ja työkyvyssäsi tai arjen toimintakyvyssä?</a:t>
            </a:r>
          </a:p>
          <a:p>
            <a:pPr lvl="1"/>
            <a:r>
              <a:rPr lang="fi-FI" sz="1300"/>
              <a:t>Onko jokin teema tai jotkin teemoista sinulle erityisen tärkeä?</a:t>
            </a:r>
          </a:p>
          <a:p>
            <a:pPr lvl="1"/>
            <a:r>
              <a:rPr lang="fi-FI" sz="1300"/>
              <a:t>Oliko jokin epämieluisaa?</a:t>
            </a:r>
          </a:p>
          <a:p>
            <a:pPr lvl="1"/>
            <a:r>
              <a:rPr lang="fi-FI" sz="1300"/>
              <a:t>Oletko saanut uutta tietoa tai näkökulmaa hyvinvoinnista?</a:t>
            </a:r>
          </a:p>
          <a:p>
            <a:pPr lvl="1"/>
            <a:r>
              <a:rPr lang="fi-FI" sz="1300"/>
              <a:t>Oletko kurssin aikana muuttanut joitakin asioita elämässäsi?</a:t>
            </a:r>
          </a:p>
          <a:p>
            <a:pPr lvl="1"/>
            <a:r>
              <a:rPr lang="fi-FI" sz="1300"/>
              <a:t>Miten tavoitteesi on toteutunut? Millaisia valintoja olet tehnyt päästäksesi tavoitteeseesi?</a:t>
            </a:r>
          </a:p>
          <a:p>
            <a:pPr lvl="1"/>
            <a:r>
              <a:rPr lang="fi-FI" sz="1300"/>
              <a:t>Oletko kokenut kurssin hyödylliseksi?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ECE4062-05D8-29CD-9E2A-8F50ADE15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>
                <a:spcAft>
                  <a:spcPts val="600"/>
                </a:spcAft>
              </a:pPr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5305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0DF344-5FA5-9F82-A79B-30161392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fi-FI"/>
              <a:t>Viimeisellä tapaamisella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C5C04F-9B46-0719-B5A4-17F7EEEB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/>
              <a:t>Tavoitteen toteutuminen</a:t>
            </a:r>
          </a:p>
          <a:p>
            <a:r>
              <a:rPr lang="fi-FI" sz="3600" dirty="0"/>
              <a:t>Tehtävän palautus ja purkaminen</a:t>
            </a:r>
          </a:p>
          <a:p>
            <a:r>
              <a:rPr lang="fi-FI" sz="3600" dirty="0"/>
              <a:t>Tulevaisuus</a:t>
            </a:r>
          </a:p>
          <a:p>
            <a:r>
              <a:rPr lang="fi-FI" sz="3600" dirty="0"/>
              <a:t>Palaute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E3DC05-EB10-661A-0DA9-B3A55E49A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1019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0A00AA4-6487-1D39-20CF-126D4ED1C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5</a:t>
            </a:fld>
            <a:endParaRPr lang="fi-FI" noProof="0"/>
          </a:p>
        </p:txBody>
      </p:sp>
      <p:pic>
        <p:nvPicPr>
          <p:cNvPr id="4" name="Kuva 3" descr="Kuva, joka sisältää kohteen Fontti, Grafiikka, teksti, logo&#10;&#10;Kuvaus luotu automaattisesti">
            <a:extLst>
              <a:ext uri="{FF2B5EF4-FFF2-40B4-BE49-F238E27FC236}">
                <a16:creationId xmlns:a16="http://schemas.microsoft.com/office/drawing/2014/main" id="{72F05356-2BC6-2C35-DB1E-45968689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54" y="744115"/>
            <a:ext cx="2027305" cy="1075823"/>
          </a:xfrm>
          <a:prstGeom prst="rect">
            <a:avLst/>
          </a:prstGeom>
        </p:spPr>
      </p:pic>
      <p:pic>
        <p:nvPicPr>
          <p:cNvPr id="10" name="Kuva 9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BCFD1178-159C-E17B-388A-3BEB33A8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522987"/>
            <a:ext cx="4362798" cy="1367580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961D769-1022-D2A6-B4CA-E7A7005B0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1843238"/>
            <a:ext cx="3961723" cy="1585762"/>
          </a:xfrm>
          <a:prstGeom prst="rect">
            <a:avLst/>
          </a:prstGeom>
        </p:spPr>
      </p:pic>
      <p:pic>
        <p:nvPicPr>
          <p:cNvPr id="16" name="Kuva 1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9F80009-1B78-80CB-D4BA-88485A66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74" y="1999146"/>
            <a:ext cx="4088128" cy="107582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0CE6BFF-2263-1371-781F-9A870F6B4233}"/>
              </a:ext>
            </a:extLst>
          </p:cNvPr>
          <p:cNvSpPr txBox="1"/>
          <p:nvPr/>
        </p:nvSpPr>
        <p:spPr>
          <a:xfrm>
            <a:off x="915971" y="3254177"/>
            <a:ext cx="10360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</a:p>
          <a:p>
            <a:pPr algn="l"/>
            <a:endParaRPr lang="fi-FI" dirty="0">
              <a:solidFill>
                <a:schemeClr val="bg1"/>
              </a:solidFill>
              <a:latin typeface="Asap" panose="020F0504030102060203" pitchFamily="34" charset="0"/>
            </a:endParaRPr>
          </a:p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rahoitettu Euroopan unionin elpymis- ja palautumistukivälineellä (RRF), joka on EU:n elpymisvälineen (Next </a:t>
            </a:r>
            <a:r>
              <a:rPr lang="fi-FI" b="0" i="0" dirty="0" err="1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Generation</a:t>
            </a:r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 EU) suurin ohjelma. Rahoituksen on myöntänyt Jatkuvan oppimisen ja työllisyyden palvelukeskus. Palvelukeskus edistää työikäisten osaamisen kehittämistä ja osaavan työvoiman saatavuutta. Palvelukeskuksen toimintaa ohjaavat opetus- ja kulttuuriministeriö sekä työ- ja elinkeinoministeriö.</a:t>
            </a:r>
          </a:p>
          <a:p>
            <a:br>
              <a:rPr lang="fi-FI" dirty="0"/>
            </a:br>
            <a:r>
              <a:rPr lang="fi-FI" dirty="0">
                <a:solidFill>
                  <a:schemeClr val="bg1"/>
                </a:solidFill>
                <a:hlinkClick r:id="rId6"/>
              </a:rPr>
              <a:t>sastamalanopisto.fi/hankkeet/</a:t>
            </a:r>
            <a:r>
              <a:rPr lang="fi-FI" dirty="0" err="1">
                <a:solidFill>
                  <a:schemeClr val="bg1"/>
                </a:solidFill>
                <a:hlinkClick r:id="rId6"/>
              </a:rPr>
              <a:t>tsemppia</a:t>
            </a:r>
            <a:r>
              <a:rPr lang="fi-FI" dirty="0">
                <a:solidFill>
                  <a:schemeClr val="bg1"/>
                </a:solidFill>
                <a:hlinkClick r:id="rId6"/>
              </a:rPr>
              <a:t>-urapolulle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18_TF67543618_Win32" id="{FCC23AA6-3C7C-43D3-84A7-BA61F47ACE3D}" vid="{C5A7F82B-796F-47B8-816B-17FD9424C0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Yrityksen kurssiopetus</Template>
  <TotalTime>5214</TotalTime>
  <Words>234</Words>
  <Application>Microsoft Office PowerPoint</Application>
  <PresentationFormat>Laajakuva</PresentationFormat>
  <Paragraphs>41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Asap</vt:lpstr>
      <vt:lpstr>Calibri</vt:lpstr>
      <vt:lpstr>Calibri Light</vt:lpstr>
      <vt:lpstr>Wingdings</vt:lpstr>
      <vt:lpstr>Office-teema</vt:lpstr>
      <vt:lpstr>Yhteenveto</vt:lpstr>
      <vt:lpstr>Käsitellyt aiheet</vt:lpstr>
      <vt:lpstr>TEHTÄVÄ</vt:lpstr>
      <vt:lpstr>Viimeisellä tapaamisella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Pidä kurssi</dc:title>
  <dc:creator>Sahlgren Johanna</dc:creator>
  <cp:lastModifiedBy>Penkkimäki Mari</cp:lastModifiedBy>
  <cp:revision>6</cp:revision>
  <dcterms:created xsi:type="dcterms:W3CDTF">2024-03-05T11:36:25Z</dcterms:created>
  <dcterms:modified xsi:type="dcterms:W3CDTF">2024-06-03T10:36:22Z</dcterms:modified>
</cp:coreProperties>
</file>