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9" r:id="rId5"/>
    <p:sldId id="337" r:id="rId6"/>
    <p:sldId id="332" r:id="rId7"/>
    <p:sldId id="329" r:id="rId8"/>
    <p:sldId id="338" r:id="rId9"/>
    <p:sldId id="334" r:id="rId10"/>
    <p:sldId id="335" r:id="rId11"/>
    <p:sldId id="336" r:id="rId12"/>
    <p:sldId id="307" r:id="rId13"/>
    <p:sldId id="305" r:id="rId14"/>
    <p:sldId id="340" r:id="rId15"/>
    <p:sldId id="302" r:id="rId16"/>
    <p:sldId id="300" r:id="rId17"/>
    <p:sldId id="297" r:id="rId18"/>
    <p:sldId id="301" r:id="rId19"/>
    <p:sldId id="310" r:id="rId20"/>
    <p:sldId id="341" r:id="rId21"/>
    <p:sldId id="31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ulinen Heidi" initials="HH" lastIdx="0" clrIdx="0">
    <p:extLst>
      <p:ext uri="{19B8F6BF-5375-455C-9EA6-DF929625EA0E}">
        <p15:presenceInfo xmlns:p15="http://schemas.microsoft.com/office/powerpoint/2012/main" userId="S::heidir@gradia.fi::8c633a62-85be-41dc-b80e-901a3721175d" providerId="AD"/>
      </p:ext>
    </p:extLst>
  </p:cmAuthor>
  <p:cmAuthor id="2" name="Pylvänäinen Liisa" initials="PL" lastIdx="1" clrIdx="1">
    <p:extLst>
      <p:ext uri="{19B8F6BF-5375-455C-9EA6-DF929625EA0E}">
        <p15:presenceInfo xmlns:p15="http://schemas.microsoft.com/office/powerpoint/2012/main" userId="S::pylvalii@gradia.fi::b45c4b57-7d95-4af4-8c85-24843b96f4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70C3"/>
    <a:srgbClr val="0C36FF"/>
    <a:srgbClr val="E62C31"/>
    <a:srgbClr val="E0C7A3"/>
    <a:srgbClr val="8E9090"/>
    <a:srgbClr val="576946"/>
    <a:srgbClr val="F3E033"/>
    <a:srgbClr val="000000"/>
    <a:srgbClr val="CDD8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5673" autoAdjust="0"/>
  </p:normalViewPr>
  <p:slideViewPr>
    <p:cSldViewPr snapToGrid="0" showGuides="1">
      <p:cViewPr>
        <p:scale>
          <a:sx n="66" d="100"/>
          <a:sy n="66" d="100"/>
        </p:scale>
        <p:origin x="708" y="56"/>
      </p:cViewPr>
      <p:guideLst>
        <p:guide orient="horz" pos="2160"/>
        <p:guide pos="2026"/>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ylvänäinen Liisa" userId="b45c4b57-7d95-4af4-8c85-24843b96f43b" providerId="ADAL" clId="{EEE5E015-F8C7-4AE0-940B-73E1892F023D}"/>
    <pc:docChg chg="undo custSel addSld delSld modSld">
      <pc:chgData name="Pylvänäinen Liisa" userId="b45c4b57-7d95-4af4-8c85-24843b96f43b" providerId="ADAL" clId="{EEE5E015-F8C7-4AE0-940B-73E1892F023D}" dt="2022-02-22T14:12:39.702" v="1222" actId="2696"/>
      <pc:docMkLst>
        <pc:docMk/>
      </pc:docMkLst>
      <pc:sldChg chg="modSp mod">
        <pc:chgData name="Pylvänäinen Liisa" userId="b45c4b57-7d95-4af4-8c85-24843b96f43b" providerId="ADAL" clId="{EEE5E015-F8C7-4AE0-940B-73E1892F023D}" dt="2022-02-22T13:31:26.040" v="3" actId="20577"/>
        <pc:sldMkLst>
          <pc:docMk/>
          <pc:sldMk cId="1136370913" sldId="301"/>
        </pc:sldMkLst>
        <pc:spChg chg="mod">
          <ac:chgData name="Pylvänäinen Liisa" userId="b45c4b57-7d95-4af4-8c85-24843b96f43b" providerId="ADAL" clId="{EEE5E015-F8C7-4AE0-940B-73E1892F023D}" dt="2022-02-22T13:31:26.040" v="3" actId="20577"/>
          <ac:spMkLst>
            <pc:docMk/>
            <pc:sldMk cId="1136370913" sldId="301"/>
            <ac:spMk id="2" creationId="{E2D77E51-516F-4567-85CD-AC8D5F506B45}"/>
          </ac:spMkLst>
        </pc:spChg>
      </pc:sldChg>
      <pc:sldChg chg="del">
        <pc:chgData name="Pylvänäinen Liisa" userId="b45c4b57-7d95-4af4-8c85-24843b96f43b" providerId="ADAL" clId="{EEE5E015-F8C7-4AE0-940B-73E1892F023D}" dt="2022-02-22T13:47:13.787" v="967" actId="2696"/>
        <pc:sldMkLst>
          <pc:docMk/>
          <pc:sldMk cId="945560981" sldId="320"/>
        </pc:sldMkLst>
      </pc:sldChg>
      <pc:sldChg chg="modSp mod addCm delCm">
        <pc:chgData name="Pylvänäinen Liisa" userId="b45c4b57-7d95-4af4-8c85-24843b96f43b" providerId="ADAL" clId="{EEE5E015-F8C7-4AE0-940B-73E1892F023D}" dt="2022-02-22T14:06:16.318" v="1121" actId="20577"/>
        <pc:sldMkLst>
          <pc:docMk/>
          <pc:sldMk cId="4158297942" sldId="329"/>
        </pc:sldMkLst>
        <pc:spChg chg="mod">
          <ac:chgData name="Pylvänäinen Liisa" userId="b45c4b57-7d95-4af4-8c85-24843b96f43b" providerId="ADAL" clId="{EEE5E015-F8C7-4AE0-940B-73E1892F023D}" dt="2022-02-22T14:06:16.318" v="1121" actId="20577"/>
          <ac:spMkLst>
            <pc:docMk/>
            <pc:sldMk cId="4158297942" sldId="329"/>
            <ac:spMk id="11" creationId="{142F3177-49E7-424F-A367-F11F0DBAE6DC}"/>
          </ac:spMkLst>
        </pc:spChg>
      </pc:sldChg>
      <pc:sldChg chg="del">
        <pc:chgData name="Pylvänäinen Liisa" userId="b45c4b57-7d95-4af4-8c85-24843b96f43b" providerId="ADAL" clId="{EEE5E015-F8C7-4AE0-940B-73E1892F023D}" dt="2022-02-22T14:12:39.702" v="1222" actId="2696"/>
        <pc:sldMkLst>
          <pc:docMk/>
          <pc:sldMk cId="1188951062" sldId="333"/>
        </pc:sldMkLst>
      </pc:sldChg>
      <pc:sldChg chg="modSp new mod">
        <pc:chgData name="Pylvänäinen Liisa" userId="b45c4b57-7d95-4af4-8c85-24843b96f43b" providerId="ADAL" clId="{EEE5E015-F8C7-4AE0-940B-73E1892F023D}" dt="2022-02-22T13:46:29.739" v="966" actId="20577"/>
        <pc:sldMkLst>
          <pc:docMk/>
          <pc:sldMk cId="3592569558" sldId="337"/>
        </pc:sldMkLst>
        <pc:spChg chg="mod">
          <ac:chgData name="Pylvänäinen Liisa" userId="b45c4b57-7d95-4af4-8c85-24843b96f43b" providerId="ADAL" clId="{EEE5E015-F8C7-4AE0-940B-73E1892F023D}" dt="2022-02-22T13:46:29.739" v="966" actId="20577"/>
          <ac:spMkLst>
            <pc:docMk/>
            <pc:sldMk cId="3592569558" sldId="337"/>
            <ac:spMk id="2" creationId="{C8917DEB-C000-4981-9E28-8C1A5C94C696}"/>
          </ac:spMkLst>
        </pc:spChg>
      </pc:sldChg>
      <pc:sldChg chg="modSp new mod">
        <pc:chgData name="Pylvänäinen Liisa" userId="b45c4b57-7d95-4af4-8c85-24843b96f43b" providerId="ADAL" clId="{EEE5E015-F8C7-4AE0-940B-73E1892F023D}" dt="2022-02-22T14:11:09.388" v="1221" actId="20577"/>
        <pc:sldMkLst>
          <pc:docMk/>
          <pc:sldMk cId="1002930358" sldId="338"/>
        </pc:sldMkLst>
        <pc:spChg chg="mod">
          <ac:chgData name="Pylvänäinen Liisa" userId="b45c4b57-7d95-4af4-8c85-24843b96f43b" providerId="ADAL" clId="{EEE5E015-F8C7-4AE0-940B-73E1892F023D}" dt="2022-02-22T14:11:09.388" v="1221" actId="20577"/>
          <ac:spMkLst>
            <pc:docMk/>
            <pc:sldMk cId="1002930358" sldId="338"/>
            <ac:spMk id="2" creationId="{E1B78610-4C2A-463D-A342-21CA4EE14D1B}"/>
          </ac:spMkLst>
        </pc:spChg>
      </pc:sldChg>
    </pc:docChg>
  </pc:docChgLst>
  <pc:docChgLst>
    <pc:chgData name="Pylvänäinen Liisa" userId="b45c4b57-7d95-4af4-8c85-24843b96f43b" providerId="ADAL" clId="{B8780607-716D-4EDC-9F30-E6338D7A44A5}"/>
    <pc:docChg chg="custSel modSld">
      <pc:chgData name="Pylvänäinen Liisa" userId="b45c4b57-7d95-4af4-8c85-24843b96f43b" providerId="ADAL" clId="{B8780607-716D-4EDC-9F30-E6338D7A44A5}" dt="2022-06-14T10:25:03.027" v="80" actId="20577"/>
      <pc:docMkLst>
        <pc:docMk/>
      </pc:docMkLst>
      <pc:sldChg chg="addSp delSp modSp mod">
        <pc:chgData name="Pylvänäinen Liisa" userId="b45c4b57-7d95-4af4-8c85-24843b96f43b" providerId="ADAL" clId="{B8780607-716D-4EDC-9F30-E6338D7A44A5}" dt="2022-06-14T10:23:53.608" v="60" actId="22"/>
        <pc:sldMkLst>
          <pc:docMk/>
          <pc:sldMk cId="1136370913" sldId="301"/>
        </pc:sldMkLst>
        <pc:spChg chg="add del mod">
          <ac:chgData name="Pylvänäinen Liisa" userId="b45c4b57-7d95-4af4-8c85-24843b96f43b" providerId="ADAL" clId="{B8780607-716D-4EDC-9F30-E6338D7A44A5}" dt="2022-06-14T10:23:53.608" v="60" actId="22"/>
          <ac:spMkLst>
            <pc:docMk/>
            <pc:sldMk cId="1136370913" sldId="301"/>
            <ac:spMk id="5" creationId="{A7646320-E36E-4FFA-A0D0-127FEE14E73F}"/>
          </ac:spMkLst>
        </pc:spChg>
        <pc:picChg chg="add mod ord modCrop">
          <ac:chgData name="Pylvänäinen Liisa" userId="b45c4b57-7d95-4af4-8c85-24843b96f43b" providerId="ADAL" clId="{B8780607-716D-4EDC-9F30-E6338D7A44A5}" dt="2022-06-14T10:23:53.608" v="60" actId="22"/>
          <ac:picMkLst>
            <pc:docMk/>
            <pc:sldMk cId="1136370913" sldId="301"/>
            <ac:picMk id="7" creationId="{F77DD4FE-7D82-436F-9189-AA837352A954}"/>
          </ac:picMkLst>
        </pc:picChg>
        <pc:picChg chg="del">
          <ac:chgData name="Pylvänäinen Liisa" userId="b45c4b57-7d95-4af4-8c85-24843b96f43b" providerId="ADAL" clId="{B8780607-716D-4EDC-9F30-E6338D7A44A5}" dt="2022-06-14T10:22:54.358" v="59" actId="478"/>
          <ac:picMkLst>
            <pc:docMk/>
            <pc:sldMk cId="1136370913" sldId="301"/>
            <ac:picMk id="11" creationId="{278A5F3E-9DAF-4630-AED2-7A0374DB7CE1}"/>
          </ac:picMkLst>
        </pc:picChg>
      </pc:sldChg>
      <pc:sldChg chg="modSp mod">
        <pc:chgData name="Pylvänäinen Liisa" userId="b45c4b57-7d95-4af4-8c85-24843b96f43b" providerId="ADAL" clId="{B8780607-716D-4EDC-9F30-E6338D7A44A5}" dt="2022-06-14T07:33:12.068" v="58" actId="20577"/>
        <pc:sldMkLst>
          <pc:docMk/>
          <pc:sldMk cId="1458270582" sldId="332"/>
        </pc:sldMkLst>
        <pc:spChg chg="mod">
          <ac:chgData name="Pylvänäinen Liisa" userId="b45c4b57-7d95-4af4-8c85-24843b96f43b" providerId="ADAL" clId="{B8780607-716D-4EDC-9F30-E6338D7A44A5}" dt="2022-06-14T07:33:12.068" v="58" actId="20577"/>
          <ac:spMkLst>
            <pc:docMk/>
            <pc:sldMk cId="1458270582" sldId="332"/>
            <ac:spMk id="5" creationId="{963333C6-2DA9-4AF6-B85C-2EC1FF619AB2}"/>
          </ac:spMkLst>
        </pc:spChg>
      </pc:sldChg>
      <pc:sldChg chg="modSp mod">
        <pc:chgData name="Pylvänäinen Liisa" userId="b45c4b57-7d95-4af4-8c85-24843b96f43b" providerId="ADAL" clId="{B8780607-716D-4EDC-9F30-E6338D7A44A5}" dt="2022-06-14T10:25:03.027" v="80" actId="20577"/>
        <pc:sldMkLst>
          <pc:docMk/>
          <pc:sldMk cId="3592569558" sldId="337"/>
        </pc:sldMkLst>
        <pc:spChg chg="mod">
          <ac:chgData name="Pylvänäinen Liisa" userId="b45c4b57-7d95-4af4-8c85-24843b96f43b" providerId="ADAL" clId="{B8780607-716D-4EDC-9F30-E6338D7A44A5}" dt="2022-06-14T10:25:03.027" v="80" actId="20577"/>
          <ac:spMkLst>
            <pc:docMk/>
            <pc:sldMk cId="3592569558" sldId="337"/>
            <ac:spMk id="2" creationId="{C8917DEB-C000-4981-9E28-8C1A5C94C6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6C19-0A29-451E-BBC8-431698DAC881}" type="datetimeFigureOut">
              <a:rPr lang="fi-FI" smtClean="0"/>
              <a:t>14.6.2022</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46F8C0-C84A-472E-A013-072683EB9D90}" type="slidenum">
              <a:rPr lang="fi-FI" smtClean="0"/>
              <a:t>‹#›</a:t>
            </a:fld>
            <a:endParaRPr lang="fi-FI"/>
          </a:p>
        </p:txBody>
      </p:sp>
    </p:spTree>
    <p:extLst>
      <p:ext uri="{BB962C8B-B14F-4D97-AF65-F5344CB8AC3E}">
        <p14:creationId xmlns:p14="http://schemas.microsoft.com/office/powerpoint/2010/main" val="4146183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88DCE-FA86-4F72-BF84-0461AE94FC70}" type="datetimeFigureOut">
              <a:rPr lang="fi-FI" smtClean="0"/>
              <a:t>14.6.2022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F66A7-551B-4C94-B002-5B157A6EBF19}" type="slidenum">
              <a:rPr lang="fi-FI" smtClean="0"/>
              <a:t>‹#›</a:t>
            </a:fld>
            <a:endParaRPr lang="fi-FI"/>
          </a:p>
        </p:txBody>
      </p:sp>
    </p:spTree>
    <p:extLst>
      <p:ext uri="{BB962C8B-B14F-4D97-AF65-F5344CB8AC3E}">
        <p14:creationId xmlns:p14="http://schemas.microsoft.com/office/powerpoint/2010/main" val="165271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34F66A7-551B-4C94-B002-5B157A6EBF19}" type="slidenum">
              <a:rPr lang="fi-FI" smtClean="0"/>
              <a:t>10</a:t>
            </a:fld>
            <a:endParaRPr lang="fi-FI"/>
          </a:p>
        </p:txBody>
      </p:sp>
    </p:spTree>
    <p:extLst>
      <p:ext uri="{BB962C8B-B14F-4D97-AF65-F5344CB8AC3E}">
        <p14:creationId xmlns:p14="http://schemas.microsoft.com/office/powerpoint/2010/main" val="107111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4F66A7-551B-4C94-B002-5B157A6EBF19}"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1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34F66A7-551B-4C94-B002-5B157A6EBF19}" type="slidenum">
              <a:rPr lang="fi-FI" smtClean="0"/>
              <a:t>14</a:t>
            </a:fld>
            <a:endParaRPr lang="fi-FI"/>
          </a:p>
        </p:txBody>
      </p:sp>
    </p:spTree>
    <p:extLst>
      <p:ext uri="{BB962C8B-B14F-4D97-AF65-F5344CB8AC3E}">
        <p14:creationId xmlns:p14="http://schemas.microsoft.com/office/powerpoint/2010/main" val="13138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inkki">
    <p:bg>
      <p:bgPr>
        <a:solidFill>
          <a:srgbClr val="FE70C3"/>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sp>
        <p:nvSpPr>
          <p:cNvPr id="10" name="Otsikko 1">
            <a:extLst>
              <a:ext uri="{FF2B5EF4-FFF2-40B4-BE49-F238E27FC236}">
                <a16:creationId xmlns:a16="http://schemas.microsoft.com/office/drawing/2014/main" id="{BA629AD9-0368-4596-B9EE-E26D722887D6}"/>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11" name="Alaotsikko 2">
            <a:extLst>
              <a:ext uri="{FF2B5EF4-FFF2-40B4-BE49-F238E27FC236}">
                <a16:creationId xmlns:a16="http://schemas.microsoft.com/office/drawing/2014/main" id="{6C1EFB57-9F12-4D28-A730-9DA1D1A79FA9}"/>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98581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Tree>
    <p:extLst>
      <p:ext uri="{BB962C8B-B14F-4D97-AF65-F5344CB8AC3E}">
        <p14:creationId xmlns:p14="http://schemas.microsoft.com/office/powerpoint/2010/main" val="316720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kuvalla">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2480400"/>
            <a:ext cx="5453157" cy="3427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24CC52EB-FFCA-479A-833D-E8B99F085BE9}"/>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2874690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sältö kuva vasen">
    <p:spTree>
      <p:nvGrpSpPr>
        <p:cNvPr id="1" name=""/>
        <p:cNvGrpSpPr/>
        <p:nvPr/>
      </p:nvGrpSpPr>
      <p:grpSpPr>
        <a:xfrm>
          <a:off x="0" y="0"/>
          <a:ext cx="0" cy="0"/>
          <a:chOff x="0" y="0"/>
          <a:chExt cx="0" cy="0"/>
        </a:xfrm>
      </p:grpSpPr>
      <p:sp>
        <p:nvSpPr>
          <p:cNvPr id="9" name="Kuvan paikkamerkki 7">
            <a:extLst>
              <a:ext uri="{FF2B5EF4-FFF2-40B4-BE49-F238E27FC236}">
                <a16:creationId xmlns:a16="http://schemas.microsoft.com/office/drawing/2014/main" id="{2ADA64D1-4CA5-48A1-98D4-B4D6E74DEC0C}"/>
              </a:ext>
            </a:extLst>
          </p:cNvPr>
          <p:cNvSpPr>
            <a:spLocks noGrp="1"/>
          </p:cNvSpPr>
          <p:nvPr>
            <p:ph type="pic" sz="quarter" idx="14"/>
          </p:nvPr>
        </p:nvSpPr>
        <p:spPr>
          <a:xfrm>
            <a:off x="1" y="0"/>
            <a:ext cx="6095999"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6454747" y="1555200"/>
            <a:ext cx="5453157" cy="4352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2"/>
                </a:solidFill>
              </a:rPr>
              <a:t>gradia.fi</a:t>
            </a:r>
          </a:p>
        </p:txBody>
      </p:sp>
    </p:spTree>
    <p:extLst>
      <p:ext uri="{BB962C8B-B14F-4D97-AF65-F5344CB8AC3E}">
        <p14:creationId xmlns:p14="http://schemas.microsoft.com/office/powerpoint/2010/main" val="407856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kuva vasen">
    <p:spTree>
      <p:nvGrpSpPr>
        <p:cNvPr id="1" name=""/>
        <p:cNvGrpSpPr/>
        <p:nvPr/>
      </p:nvGrpSpPr>
      <p:grpSpPr>
        <a:xfrm>
          <a:off x="0" y="0"/>
          <a:ext cx="0" cy="0"/>
          <a:chOff x="0" y="0"/>
          <a:chExt cx="0" cy="0"/>
        </a:xfrm>
      </p:grpSpPr>
      <p:sp>
        <p:nvSpPr>
          <p:cNvPr id="11" name="Kuvan paikkamerkki 7">
            <a:extLst>
              <a:ext uri="{FF2B5EF4-FFF2-40B4-BE49-F238E27FC236}">
                <a16:creationId xmlns:a16="http://schemas.microsoft.com/office/drawing/2014/main" id="{6AA929D0-77A7-4E51-9F3F-F69E317B942B}"/>
              </a:ext>
            </a:extLst>
          </p:cNvPr>
          <p:cNvSpPr>
            <a:spLocks noGrp="1"/>
          </p:cNvSpPr>
          <p:nvPr>
            <p:ph type="pic" sz="quarter" idx="14"/>
          </p:nvPr>
        </p:nvSpPr>
        <p:spPr>
          <a:xfrm>
            <a:off x="1" y="0"/>
            <a:ext cx="6095999"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6454747" y="2480400"/>
            <a:ext cx="5453157" cy="3427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2"/>
                </a:solidFill>
              </a:rPr>
              <a:t>gradia.fi</a:t>
            </a:r>
          </a:p>
        </p:txBody>
      </p:sp>
      <p:sp>
        <p:nvSpPr>
          <p:cNvPr id="9" name="Tekstin paikkamerkki 7">
            <a:extLst>
              <a:ext uri="{FF2B5EF4-FFF2-40B4-BE49-F238E27FC236}">
                <a16:creationId xmlns:a16="http://schemas.microsoft.com/office/drawing/2014/main" id="{24CC52EB-FFCA-479A-833D-E8B99F085BE9}"/>
              </a:ext>
            </a:extLst>
          </p:cNvPr>
          <p:cNvSpPr>
            <a:spLocks noGrp="1"/>
          </p:cNvSpPr>
          <p:nvPr>
            <p:ph type="body" sz="quarter" idx="15"/>
          </p:nvPr>
        </p:nvSpPr>
        <p:spPr>
          <a:xfrm>
            <a:off x="6454910"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148850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äliotsikko pinkki">
    <p:bg>
      <p:bgPr>
        <a:solidFill>
          <a:srgbClr val="FE70C3"/>
        </a:solidFill>
        <a:effectLst/>
      </p:bgPr>
    </p:bg>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rgbClr val="FFFFFF"/>
                </a:solidFill>
              </a:defRPr>
            </a:lvl1pPr>
          </a:lstStyle>
          <a:p>
            <a:fld id="{A8092AF1-A304-4850-8B35-493AEE937CFD}" type="datetime1">
              <a:rPr lang="fi-FI" smtClean="0"/>
              <a:t>14.6.2022</a:t>
            </a:fld>
            <a:endParaRPr lang="fi-FI" dirty="0"/>
          </a:p>
        </p:txBody>
      </p:sp>
      <p:sp>
        <p:nvSpPr>
          <p:cNvPr id="4" name="Alatunnisteen paikkamerkki 3"/>
          <p:cNvSpPr>
            <a:spLocks noGrp="1"/>
          </p:cNvSpPr>
          <p:nvPr>
            <p:ph type="ftr" sz="quarter" idx="15"/>
          </p:nvPr>
        </p:nvSpPr>
        <p:spPr/>
        <p:txBody>
          <a:bodyPr/>
          <a:lstStyle>
            <a:lvl1pPr>
              <a:defRPr>
                <a:solidFill>
                  <a:srgbClr val="FFFFFF"/>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rgbClr val="FFFFFF"/>
                </a:solidFill>
              </a:defRPr>
            </a:lvl1pPr>
          </a:lstStyle>
          <a:p>
            <a:r>
              <a:rPr lang="fi-FI"/>
              <a:t>Muokkaa ots. perustyyl. napsautt.</a:t>
            </a:r>
            <a:endParaRPr lang="fi-FI" dirty="0"/>
          </a:p>
        </p:txBody>
      </p:sp>
    </p:spTree>
    <p:extLst>
      <p:ext uri="{BB962C8B-B14F-4D97-AF65-F5344CB8AC3E}">
        <p14:creationId xmlns:p14="http://schemas.microsoft.com/office/powerpoint/2010/main" val="268223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rgbClr val="0C36FF"/>
        </a:solidFill>
        <a:effectLst/>
      </p:bgPr>
    </p:bg>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chemeClr val="bg1"/>
                </a:solidFill>
              </a:defRPr>
            </a:lvl1pPr>
          </a:lstStyle>
          <a:p>
            <a:fld id="{885947B4-5722-4323-9F3B-5ED82479B9CD}" type="datetime1">
              <a:rPr lang="fi-FI" smtClean="0"/>
              <a:pPr/>
              <a:t>14.6.2022</a:t>
            </a:fld>
            <a:endParaRPr lang="fi-FI" dirty="0"/>
          </a:p>
        </p:txBody>
      </p:sp>
      <p:sp>
        <p:nvSpPr>
          <p:cNvPr id="4" name="Alatunnisteen paikkamerkki 3"/>
          <p:cNvSpPr>
            <a:spLocks noGrp="1"/>
          </p:cNvSpPr>
          <p:nvPr>
            <p:ph type="ftr" sz="quarter" idx="15"/>
          </p:nvPr>
        </p:nvSpPr>
        <p:spPr/>
        <p:txBody>
          <a:bodyPr/>
          <a:lstStyle>
            <a:lvl1pPr>
              <a:defRPr>
                <a:solidFill>
                  <a:schemeClr val="bg1"/>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2859851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kooste">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0" y="1"/>
            <a:ext cx="6096000" cy="3429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16" name="Kuvan paikkamerkki 6">
            <a:extLst>
              <a:ext uri="{FF2B5EF4-FFF2-40B4-BE49-F238E27FC236}">
                <a16:creationId xmlns:a16="http://schemas.microsoft.com/office/drawing/2014/main" id="{A512FB36-F94E-411B-A8BA-2406A7E4BEB4}"/>
              </a:ext>
            </a:extLst>
          </p:cNvPr>
          <p:cNvSpPr>
            <a:spLocks noGrp="1"/>
          </p:cNvSpPr>
          <p:nvPr>
            <p:ph type="pic" sz="quarter" idx="14"/>
          </p:nvPr>
        </p:nvSpPr>
        <p:spPr>
          <a:xfrm>
            <a:off x="0" y="3428997"/>
            <a:ext cx="6096000" cy="3429001"/>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17" name="Kuvan paikkamerkki 6">
            <a:extLst>
              <a:ext uri="{FF2B5EF4-FFF2-40B4-BE49-F238E27FC236}">
                <a16:creationId xmlns:a16="http://schemas.microsoft.com/office/drawing/2014/main" id="{B0E7C6D9-0918-48CC-878C-C15DE9A8C39C}"/>
              </a:ext>
            </a:extLst>
          </p:cNvPr>
          <p:cNvSpPr>
            <a:spLocks noGrp="1"/>
          </p:cNvSpPr>
          <p:nvPr>
            <p:ph type="pic" sz="quarter" idx="15"/>
          </p:nvPr>
        </p:nvSpPr>
        <p:spPr>
          <a:xfrm>
            <a:off x="6095999" y="1"/>
            <a:ext cx="6096000" cy="3429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18" name="Kuvan paikkamerkki 6">
            <a:extLst>
              <a:ext uri="{FF2B5EF4-FFF2-40B4-BE49-F238E27FC236}">
                <a16:creationId xmlns:a16="http://schemas.microsoft.com/office/drawing/2014/main" id="{80EF1EAA-BCAC-4F6F-898A-215368A8BEFA}"/>
              </a:ext>
            </a:extLst>
          </p:cNvPr>
          <p:cNvSpPr>
            <a:spLocks noGrp="1"/>
          </p:cNvSpPr>
          <p:nvPr>
            <p:ph type="pic" sz="quarter" idx="16"/>
          </p:nvPr>
        </p:nvSpPr>
        <p:spPr>
          <a:xfrm>
            <a:off x="6095999" y="3428997"/>
            <a:ext cx="6096000" cy="3429001"/>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1" name="Päivämäärän paikkamerkki 20">
            <a:extLst>
              <a:ext uri="{FF2B5EF4-FFF2-40B4-BE49-F238E27FC236}">
                <a16:creationId xmlns:a16="http://schemas.microsoft.com/office/drawing/2014/main" id="{A78CF0E5-53B8-49C4-9356-51ECB45765F1}"/>
              </a:ext>
            </a:extLst>
          </p:cNvPr>
          <p:cNvSpPr>
            <a:spLocks noGrp="1"/>
          </p:cNvSpPr>
          <p:nvPr>
            <p:ph type="dt" sz="half" idx="17"/>
          </p:nvPr>
        </p:nvSpPr>
        <p:spPr/>
        <p:txBody>
          <a:bodyPr/>
          <a:lstStyle/>
          <a:p>
            <a:fld id="{1E5235FB-5358-4F3B-B9C7-15F6DEDD1097}" type="datetime1">
              <a:rPr lang="fi-FI" smtClean="0"/>
              <a:t>14.6.2022</a:t>
            </a:fld>
            <a:endParaRPr lang="fi-FI" dirty="0"/>
          </a:p>
        </p:txBody>
      </p:sp>
      <p:sp>
        <p:nvSpPr>
          <p:cNvPr id="22" name="Alatunnisteen paikkamerkki 21">
            <a:extLst>
              <a:ext uri="{FF2B5EF4-FFF2-40B4-BE49-F238E27FC236}">
                <a16:creationId xmlns:a16="http://schemas.microsoft.com/office/drawing/2014/main" id="{981E389D-1FCA-47D1-AE27-3B4375980ED5}"/>
              </a:ext>
            </a:extLst>
          </p:cNvPr>
          <p:cNvSpPr>
            <a:spLocks noGrp="1"/>
          </p:cNvSpPr>
          <p:nvPr>
            <p:ph type="ftr" sz="quarter" idx="18"/>
          </p:nvPr>
        </p:nvSpPr>
        <p:spPr/>
        <p:txBody>
          <a:bodyPr/>
          <a:lstStyle/>
          <a:p>
            <a:r>
              <a:rPr lang="en-US"/>
              <a:t>Etunimi Sukunimi</a:t>
            </a:r>
            <a:endParaRPr lang="fi-FI" dirty="0"/>
          </a:p>
        </p:txBody>
      </p:sp>
      <p:sp>
        <p:nvSpPr>
          <p:cNvPr id="23" name="Dian numeron paikkamerkki 22">
            <a:extLst>
              <a:ext uri="{FF2B5EF4-FFF2-40B4-BE49-F238E27FC236}">
                <a16:creationId xmlns:a16="http://schemas.microsoft.com/office/drawing/2014/main" id="{006138A2-1505-48C1-93E5-783B3306C70D}"/>
              </a:ext>
            </a:extLst>
          </p:cNvPr>
          <p:cNvSpPr>
            <a:spLocks noGrp="1"/>
          </p:cNvSpPr>
          <p:nvPr>
            <p:ph type="sldNum" sz="quarter" idx="19"/>
          </p:nvPr>
        </p:nvSpPr>
        <p:spPr/>
        <p:txBody>
          <a:bodyPr/>
          <a:lstStyle/>
          <a:p>
            <a:fld id="{CE13BDFB-8254-439D-B50E-26FB56F1085C}" type="slidenum">
              <a:rPr lang="fi-FI" smtClean="0"/>
              <a:pPr/>
              <a:t>‹#›</a:t>
            </a:fld>
            <a:endParaRPr lang="fi-FI"/>
          </a:p>
        </p:txBody>
      </p:sp>
    </p:spTree>
    <p:extLst>
      <p:ext uri="{BB962C8B-B14F-4D97-AF65-F5344CB8AC3E}">
        <p14:creationId xmlns:p14="http://schemas.microsoft.com/office/powerpoint/2010/main" val="255414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0" y="0"/>
            <a:ext cx="12192000" cy="6857999"/>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5" name="Päivämäärän paikkamerkki 4">
            <a:extLst>
              <a:ext uri="{FF2B5EF4-FFF2-40B4-BE49-F238E27FC236}">
                <a16:creationId xmlns:a16="http://schemas.microsoft.com/office/drawing/2014/main" id="{217BF658-FF44-4603-AA77-434B26463A61}"/>
              </a:ext>
            </a:extLst>
          </p:cNvPr>
          <p:cNvSpPr>
            <a:spLocks noGrp="1"/>
          </p:cNvSpPr>
          <p:nvPr>
            <p:ph type="dt" sz="half" idx="14"/>
          </p:nvPr>
        </p:nvSpPr>
        <p:spPr/>
        <p:txBody>
          <a:bodyPr/>
          <a:lstStyle/>
          <a:p>
            <a:fld id="{1E5235FB-5358-4F3B-B9C7-15F6DEDD1097}" type="datetime1">
              <a:rPr lang="fi-FI" smtClean="0"/>
              <a:t>14.6.2022</a:t>
            </a:fld>
            <a:endParaRPr lang="fi-FI" dirty="0"/>
          </a:p>
        </p:txBody>
      </p:sp>
      <p:sp>
        <p:nvSpPr>
          <p:cNvPr id="6" name="Alatunnisteen paikkamerkki 5">
            <a:extLst>
              <a:ext uri="{FF2B5EF4-FFF2-40B4-BE49-F238E27FC236}">
                <a16:creationId xmlns:a16="http://schemas.microsoft.com/office/drawing/2014/main" id="{39EB37D3-0FFD-4665-B368-CBE92FB088D2}"/>
              </a:ext>
            </a:extLst>
          </p:cNvPr>
          <p:cNvSpPr>
            <a:spLocks noGrp="1"/>
          </p:cNvSpPr>
          <p:nvPr>
            <p:ph type="ftr" sz="quarter" idx="15"/>
          </p:nvPr>
        </p:nvSpPr>
        <p:spPr/>
        <p:txBody>
          <a:bodyPr/>
          <a:lstStyle/>
          <a:p>
            <a:r>
              <a:rPr lang="en-US"/>
              <a:t>Etunimi Sukunimi</a:t>
            </a:r>
            <a:endParaRPr lang="fi-FI" dirty="0"/>
          </a:p>
        </p:txBody>
      </p:sp>
      <p:sp>
        <p:nvSpPr>
          <p:cNvPr id="8" name="Dian numeron paikkamerkki 7">
            <a:extLst>
              <a:ext uri="{FF2B5EF4-FFF2-40B4-BE49-F238E27FC236}">
                <a16:creationId xmlns:a16="http://schemas.microsoft.com/office/drawing/2014/main" id="{919FCA95-D451-4683-BA04-1221AA7E413A}"/>
              </a:ext>
            </a:extLst>
          </p:cNvPr>
          <p:cNvSpPr>
            <a:spLocks noGrp="1"/>
          </p:cNvSpPr>
          <p:nvPr>
            <p:ph type="sldNum" sz="quarter" idx="16"/>
          </p:nvPr>
        </p:nvSpPr>
        <p:spPr/>
        <p:txBody>
          <a:bodyPr/>
          <a:lstStyle/>
          <a:p>
            <a:fld id="{CE13BDFB-8254-439D-B50E-26FB56F1085C}" type="slidenum">
              <a:rPr lang="fi-FI" smtClean="0"/>
              <a:pPr/>
              <a:t>‹#›</a:t>
            </a:fld>
            <a:endParaRPr lang="fi-FI"/>
          </a:p>
        </p:txBody>
      </p:sp>
    </p:spTree>
    <p:extLst>
      <p:ext uri="{BB962C8B-B14F-4D97-AF65-F5344CB8AC3E}">
        <p14:creationId xmlns:p14="http://schemas.microsoft.com/office/powerpoint/2010/main" val="2139566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pinkki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Tree>
    <p:extLst>
      <p:ext uri="{BB962C8B-B14F-4D97-AF65-F5344CB8AC3E}">
        <p14:creationId xmlns:p14="http://schemas.microsoft.com/office/powerpoint/2010/main" val="369163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pinkki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317356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pinkki 2">
    <p:bg>
      <p:bgPr>
        <a:solidFill>
          <a:srgbClr val="FE70C3"/>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pic>
        <p:nvPicPr>
          <p:cNvPr id="5" name="Kuva 4">
            <a:extLst>
              <a:ext uri="{FF2B5EF4-FFF2-40B4-BE49-F238E27FC236}">
                <a16:creationId xmlns:a16="http://schemas.microsoft.com/office/drawing/2014/main" id="{7D885222-13C8-4FF6-87A5-D91ED231D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sp>
        <p:nvSpPr>
          <p:cNvPr id="11" name="Otsikko 1">
            <a:extLst>
              <a:ext uri="{FF2B5EF4-FFF2-40B4-BE49-F238E27FC236}">
                <a16:creationId xmlns:a16="http://schemas.microsoft.com/office/drawing/2014/main" id="{79AE59C4-E73D-4102-B4B3-058024D4E9C2}"/>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1278A23C-670B-4F28-8D41-E51862CE81B6}"/>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89017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pinkki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3088252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ja sisältö pinkki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91548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pinkki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7CA85952-405D-41D8-BD6D-B8507F280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2181403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pinkki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6E73DE88-0C8B-476E-BC13-BCF9FF572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2094363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 sininen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Tree>
    <p:extLst>
      <p:ext uri="{BB962C8B-B14F-4D97-AF65-F5344CB8AC3E}">
        <p14:creationId xmlns:p14="http://schemas.microsoft.com/office/powerpoint/2010/main" val="2521562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sininen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1170143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sininen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202558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3883529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E13A01E3-77C6-48A2-9A3E-375960AF9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3807310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14.6.2022</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8C23B71E-D001-4E74-A2AA-6FB0E2859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70655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rgbClr val="0C36FF"/>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grpSp>
        <p:nvGrpSpPr>
          <p:cNvPr id="4" name="Group 3">
            <a:extLst>
              <a:ext uri="{FF2B5EF4-FFF2-40B4-BE49-F238E27FC236}">
                <a16:creationId xmlns:a16="http://schemas.microsoft.com/office/drawing/2014/main" id="{D288AB71-BA41-4A48-9737-987662F08B91}"/>
              </a:ext>
            </a:extLst>
          </p:cNvPr>
          <p:cNvGrpSpPr/>
          <p:nvPr userDrawn="1"/>
        </p:nvGrpSpPr>
        <p:grpSpPr>
          <a:xfrm>
            <a:off x="306616" y="5327279"/>
            <a:ext cx="6825704" cy="1258917"/>
            <a:chOff x="270040" y="4930199"/>
            <a:chExt cx="8978630" cy="1655998"/>
          </a:xfrm>
          <a:solidFill>
            <a:schemeClr val="bg1"/>
          </a:solidFill>
        </p:grpSpPr>
        <p:sp>
          <p:nvSpPr>
            <p:cNvPr id="6" name="Freeform 5">
              <a:extLst>
                <a:ext uri="{FF2B5EF4-FFF2-40B4-BE49-F238E27FC236}">
                  <a16:creationId xmlns:a16="http://schemas.microsoft.com/office/drawing/2014/main" id="{5CAA94AF-D48B-45E3-A682-37DDA4721DA4}"/>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 name="Freeform 6">
              <a:extLst>
                <a:ext uri="{FF2B5EF4-FFF2-40B4-BE49-F238E27FC236}">
                  <a16:creationId xmlns:a16="http://schemas.microsoft.com/office/drawing/2014/main" id="{70E5E473-D1DE-425E-9530-3E86FC86BF0F}"/>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 name="Freeform 7">
              <a:extLst>
                <a:ext uri="{FF2B5EF4-FFF2-40B4-BE49-F238E27FC236}">
                  <a16:creationId xmlns:a16="http://schemas.microsoft.com/office/drawing/2014/main" id="{F84F0F1F-0662-4F02-8FB9-495B9BEF9B4F}"/>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9" name="Freeform 8">
              <a:extLst>
                <a:ext uri="{FF2B5EF4-FFF2-40B4-BE49-F238E27FC236}">
                  <a16:creationId xmlns:a16="http://schemas.microsoft.com/office/drawing/2014/main" id="{6CB241F3-100B-450F-A2F3-D3F0D4C58F41}"/>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0" name="Freeform 9">
              <a:extLst>
                <a:ext uri="{FF2B5EF4-FFF2-40B4-BE49-F238E27FC236}">
                  <a16:creationId xmlns:a16="http://schemas.microsoft.com/office/drawing/2014/main" id="{03C26F7B-D857-46B7-A882-E7641266B2DB}"/>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1" name="Freeform 10">
              <a:extLst>
                <a:ext uri="{FF2B5EF4-FFF2-40B4-BE49-F238E27FC236}">
                  <a16:creationId xmlns:a16="http://schemas.microsoft.com/office/drawing/2014/main" id="{F45EBEBC-42E5-4C55-A448-2052B194329E}"/>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
        <p:nvSpPr>
          <p:cNvPr id="12" name="Otsikko 1">
            <a:extLst>
              <a:ext uri="{FF2B5EF4-FFF2-40B4-BE49-F238E27FC236}">
                <a16:creationId xmlns:a16="http://schemas.microsoft.com/office/drawing/2014/main" id="{8AFB5E53-6844-4985-BF69-B19C98578ECD}"/>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14" name="Alaotsikko 2">
            <a:extLst>
              <a:ext uri="{FF2B5EF4-FFF2-40B4-BE49-F238E27FC236}">
                <a16:creationId xmlns:a16="http://schemas.microsoft.com/office/drawing/2014/main" id="{968BD635-4DF4-4F9F-A386-A725C9631DF2}"/>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663123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513EEEF-CC5F-48FC-8633-FE8D74B3BCA8}" type="datetime1">
              <a:rPr lang="fi-FI" smtClean="0"/>
              <a:t>14.6.2022</a:t>
            </a:fld>
            <a:endParaRPr lang="fi-FI"/>
          </a:p>
        </p:txBody>
      </p:sp>
      <p:sp>
        <p:nvSpPr>
          <p:cNvPr id="3" name="Alatunnisteen paikkamerkki 2"/>
          <p:cNvSpPr>
            <a:spLocks noGrp="1"/>
          </p:cNvSpPr>
          <p:nvPr>
            <p:ph type="ftr" sz="quarter" idx="11"/>
          </p:nvPr>
        </p:nvSpPr>
        <p:spPr/>
        <p:txBody>
          <a:bodyPr/>
          <a:lstStyle/>
          <a:p>
            <a:r>
              <a:rPr lang="en-US"/>
              <a:t>Etunimi Sukunimi</a:t>
            </a:r>
            <a:endParaRPr lang="fi-FI"/>
          </a:p>
        </p:txBody>
      </p:sp>
      <p:sp>
        <p:nvSpPr>
          <p:cNvPr id="4" name="Dian numeron paikkamerkki 3"/>
          <p:cNvSpPr>
            <a:spLocks noGrp="1"/>
          </p:cNvSpPr>
          <p:nvPr>
            <p:ph type="sldNum" sz="quarter" idx="12"/>
          </p:nvPr>
        </p:nvSpPr>
        <p:spPr/>
        <p:txBody>
          <a:bodyPr/>
          <a:lstStyle/>
          <a:p>
            <a:fld id="{CE13BDFB-8254-439D-B50E-26FB56F1085C}" type="slidenum">
              <a:rPr lang="fi-FI" smtClean="0"/>
              <a:t>‹#›</a:t>
            </a:fld>
            <a:endParaRPr lang="fi-FI"/>
          </a:p>
        </p:txBody>
      </p:sp>
    </p:spTree>
    <p:extLst>
      <p:ext uri="{BB962C8B-B14F-4D97-AF65-F5344CB8AC3E}">
        <p14:creationId xmlns:p14="http://schemas.microsoft.com/office/powerpoint/2010/main" val="2604191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Tyhjä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70375DCB-4B59-4E1F-AA1D-1D511A683B7A}" type="datetime1">
              <a:rPr lang="fi-FI" smtClean="0"/>
              <a:t>14.6.2022</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378011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Tyhjä sininen">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CA04DDEE-585B-4396-B37C-6E2BC080E4F9}" type="datetime1">
              <a:rPr lang="fi-FI" smtClean="0"/>
              <a:pPr/>
              <a:t>14.6.2022</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417382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14.6.2022</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6" name="Kuva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inkki ENG">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14.6.2022</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3720255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inkki 2">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14.6.2022</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a:extLst>
              <a:ext uri="{FF2B5EF4-FFF2-40B4-BE49-F238E27FC236}">
                <a16:creationId xmlns:a16="http://schemas.microsoft.com/office/drawing/2014/main" id="{51020287-BE8A-4A49-B89B-008E9B14B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15" name="Kuva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inkki 2 ENG">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14.6.2022</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a:extLst>
              <a:ext uri="{FF2B5EF4-FFF2-40B4-BE49-F238E27FC236}">
                <a16:creationId xmlns:a16="http://schemas.microsoft.com/office/drawing/2014/main" id="{51020287-BE8A-4A49-B89B-008E9B14B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24" name="Kuva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3343383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ogo sininen">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14.6.2022</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sininen ENG">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14.6.2022</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23" name="Kuva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1637493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 sininen 2">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14.6.2022</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a:extLst>
              <a:ext uri="{FF2B5EF4-FFF2-40B4-BE49-F238E27FC236}">
                <a16:creationId xmlns:a16="http://schemas.microsoft.com/office/drawing/2014/main" id="{6FC3D0BE-A971-4F7F-A57D-0C84C9F9B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24" name="Kuva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extLst>
      <p:ext uri="{BB962C8B-B14F-4D97-AF65-F5344CB8AC3E}">
        <p14:creationId xmlns:p14="http://schemas.microsoft.com/office/powerpoint/2010/main" val="154833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2">
    <p:bg>
      <p:bgPr>
        <a:solidFill>
          <a:srgbClr val="0C36FF"/>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pic>
        <p:nvPicPr>
          <p:cNvPr id="5" name="Kuva 4">
            <a:extLst>
              <a:ext uri="{FF2B5EF4-FFF2-40B4-BE49-F238E27FC236}">
                <a16:creationId xmlns:a16="http://schemas.microsoft.com/office/drawing/2014/main" id="{7D885222-13C8-4FF6-87A5-D91ED231D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sp>
        <p:nvSpPr>
          <p:cNvPr id="11" name="Otsikko 1">
            <a:extLst>
              <a:ext uri="{FF2B5EF4-FFF2-40B4-BE49-F238E27FC236}">
                <a16:creationId xmlns:a16="http://schemas.microsoft.com/office/drawing/2014/main" id="{D0AC8065-FB7B-48A2-8DA8-1EA1A8B594BA}"/>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12" name="Alaotsikko 2">
            <a:extLst>
              <a:ext uri="{FF2B5EF4-FFF2-40B4-BE49-F238E27FC236}">
                <a16:creationId xmlns:a16="http://schemas.microsoft.com/office/drawing/2014/main" id="{4EABD5B4-30CC-49B9-BB14-40A5227DFD76}"/>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72123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ogo sininen 2 ENG">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14.6.2022</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a:extLst>
              <a:ext uri="{FF2B5EF4-FFF2-40B4-BE49-F238E27FC236}">
                <a16:creationId xmlns:a16="http://schemas.microsoft.com/office/drawing/2014/main" id="{6FC3D0BE-A971-4F7F-A57D-0C84C9F9B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15" name="Kuva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pinkki">
    <p:bg>
      <p:bgPr>
        <a:solidFill>
          <a:srgbClr val="FE70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rgbClr val="FFFFFF"/>
                </a:solidFill>
              </a:defRPr>
            </a:lvl1pPr>
          </a:lstStyle>
          <a:p>
            <a:fld id="{6D6E0E10-725C-4644-A969-01B1AD8CC911}" type="datetime1">
              <a:rPr lang="fi-FI" smtClean="0"/>
              <a:t>14.6.2022</a:t>
            </a:fld>
            <a:endParaRPr lang="fi-FI" dirty="0"/>
          </a:p>
        </p:txBody>
      </p:sp>
      <p:sp>
        <p:nvSpPr>
          <p:cNvPr id="11" name="Alatunnisteen paikkamerkki 10"/>
          <p:cNvSpPr>
            <a:spLocks noGrp="1"/>
          </p:cNvSpPr>
          <p:nvPr>
            <p:ph type="ftr" sz="quarter" idx="11"/>
          </p:nvPr>
        </p:nvSpPr>
        <p:spPr/>
        <p:txBody>
          <a:bodyPr/>
          <a:lstStyle>
            <a:lvl1pPr>
              <a:defRPr>
                <a:solidFill>
                  <a:srgbClr val="FFFFFF"/>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9128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sininen">
    <p:bg>
      <p:bgPr>
        <a:solidFill>
          <a:srgbClr val="0C36F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chemeClr val="bg1"/>
                </a:solidFill>
              </a:defRPr>
            </a:lvl1pPr>
          </a:lstStyle>
          <a:p>
            <a:fld id="{2188E1FA-CB73-42AA-8C23-A6F1F350753B}" type="datetime1">
              <a:rPr lang="fi-FI" smtClean="0"/>
              <a:pPr/>
              <a:t>14.6.2022</a:t>
            </a:fld>
            <a:endParaRPr lang="fi-FI" dirty="0"/>
          </a:p>
        </p:txBody>
      </p:sp>
      <p:sp>
        <p:nvSpPr>
          <p:cNvPr id="11" name="Alatunnisteen paikkamerkki 10"/>
          <p:cNvSpPr>
            <a:spLocks noGrp="1"/>
          </p:cNvSpPr>
          <p:nvPr>
            <p:ph type="ftr" sz="quarter" idx="11"/>
          </p:nvPr>
        </p:nvSpPr>
        <p:spPr/>
        <p:txBody>
          <a:bodyPr/>
          <a:lstStyle>
            <a:lvl1pPr>
              <a:defRPr>
                <a:solidFill>
                  <a:schemeClr val="bg1"/>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286094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129C3F46-09F1-4350-8441-5AD08D557825}" type="datetime1">
              <a:rPr lang="fi-FI" smtClean="0"/>
              <a:t>14.6.2022</a:t>
            </a:fld>
            <a:endParaRPr lang="fi-FI"/>
          </a:p>
        </p:txBody>
      </p:sp>
      <p:sp>
        <p:nvSpPr>
          <p:cNvPr id="8" name="Alatunnisteen paikkamerkki 7"/>
          <p:cNvSpPr>
            <a:spLocks noGrp="1"/>
          </p:cNvSpPr>
          <p:nvPr>
            <p:ph type="ftr" sz="quarter" idx="11"/>
          </p:nvPr>
        </p:nvSpPr>
        <p:spPr/>
        <p:txBody>
          <a:bodyPr/>
          <a:lstStyle/>
          <a:p>
            <a:r>
              <a:rPr lang="en-US"/>
              <a:t>Etunimi Sukunimi</a:t>
            </a:r>
            <a:endParaRPr lang="fi-FI" dirty="0"/>
          </a:p>
        </p:txBody>
      </p:sp>
      <p:sp>
        <p:nvSpPr>
          <p:cNvPr id="9" name="Dian numeron paikkamerkki 8"/>
          <p:cNvSpPr>
            <a:spLocks noGrp="1"/>
          </p:cNvSpPr>
          <p:nvPr>
            <p:ph type="sldNum" sz="quarter" idx="12"/>
          </p:nvPr>
        </p:nvSpPr>
        <p:spPr/>
        <p:txBody>
          <a:bodyPr/>
          <a:lstStyle/>
          <a:p>
            <a:fld id="{CE13BDFB-8254-439D-B50E-26FB56F1085C}" type="slidenum">
              <a:rPr lang="fi-FI" smtClean="0"/>
              <a:t>‹#›</a:t>
            </a:fld>
            <a:endParaRPr lang="fi-FI"/>
          </a:p>
        </p:txBody>
      </p:sp>
    </p:spTree>
    <p:extLst>
      <p:ext uri="{BB962C8B-B14F-4D97-AF65-F5344CB8AC3E}">
        <p14:creationId xmlns:p14="http://schemas.microsoft.com/office/powerpoint/2010/main" val="49477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Suorakulmio 10"/>
          <p:cNvSpPr/>
          <p:nvPr userDrawn="1"/>
        </p:nvSpPr>
        <p:spPr>
          <a:xfrm>
            <a:off x="1" y="0"/>
            <a:ext cx="6099242"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9" name="Suorakulmio 8"/>
          <p:cNvSpPr/>
          <p:nvPr userDrawn="1"/>
        </p:nvSpPr>
        <p:spPr>
          <a:xfrm>
            <a:off x="6099243" y="0"/>
            <a:ext cx="6092757"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459972" y="1555200"/>
            <a:ext cx="54540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E8B5676C-532D-48D5-9BD0-0A9FE1F3FDC0}"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39894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sp>
        <p:nvSpPr>
          <p:cNvPr id="11" name="Suorakulmio 10"/>
          <p:cNvSpPr/>
          <p:nvPr userDrawn="1"/>
        </p:nvSpPr>
        <p:spPr>
          <a:xfrm>
            <a:off x="1" y="0"/>
            <a:ext cx="6099242"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9" name="Suorakulmio 8"/>
          <p:cNvSpPr/>
          <p:nvPr userDrawn="1"/>
        </p:nvSpPr>
        <p:spPr>
          <a:xfrm>
            <a:off x="6099243" y="0"/>
            <a:ext cx="6092757"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79041"/>
            <a:ext cx="5453157" cy="34274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459972" y="2479041"/>
            <a:ext cx="5454000" cy="342749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E8B5676C-532D-48D5-9BD0-0A9FE1F3FDC0}" type="datetime1">
              <a:rPr lang="fi-FI" smtClean="0"/>
              <a:t>14.6.2022</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
        <p:nvSpPr>
          <p:cNvPr id="15" name="Tekstin paikkamerkki 7">
            <a:extLst>
              <a:ext uri="{FF2B5EF4-FFF2-40B4-BE49-F238E27FC236}">
                <a16:creationId xmlns:a16="http://schemas.microsoft.com/office/drawing/2014/main" id="{E12C1C53-9B8A-4602-8F15-2A56E3E235FF}"/>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bg1"/>
                </a:solidFill>
              </a:defRPr>
            </a:lvl1pPr>
          </a:lstStyle>
          <a:p>
            <a:pPr lvl="0"/>
            <a:r>
              <a:rPr lang="fi-FI"/>
              <a:t>Muokkaa tekstin perustyylejä napsauttamalla</a:t>
            </a:r>
          </a:p>
        </p:txBody>
      </p:sp>
      <p:sp>
        <p:nvSpPr>
          <p:cNvPr id="16" name="Tekstin paikkamerkki 7">
            <a:extLst>
              <a:ext uri="{FF2B5EF4-FFF2-40B4-BE49-F238E27FC236}">
                <a16:creationId xmlns:a16="http://schemas.microsoft.com/office/drawing/2014/main" id="{85EB1A72-4127-4E30-A569-2B99AED5CC4D}"/>
              </a:ext>
            </a:extLst>
          </p:cNvPr>
          <p:cNvSpPr>
            <a:spLocks noGrp="1"/>
          </p:cNvSpPr>
          <p:nvPr>
            <p:ph type="body" sz="quarter" idx="16"/>
          </p:nvPr>
        </p:nvSpPr>
        <p:spPr>
          <a:xfrm>
            <a:off x="6459972" y="1577975"/>
            <a:ext cx="5454000" cy="819150"/>
          </a:xfrm>
        </p:spPr>
        <p:txBody>
          <a:bodyPr/>
          <a:lstStyle>
            <a:lvl1pPr marL="0" indent="0">
              <a:spcAft>
                <a:spcPts val="0"/>
              </a:spcAft>
              <a:buNone/>
              <a:defRPr sz="22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236970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34800" y="1556426"/>
            <a:ext cx="2554315" cy="1877438"/>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222000" y="1556426"/>
            <a:ext cx="8098895" cy="4620537"/>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3222000" y="313200"/>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fld id="{1E5235FB-5358-4F3B-B9C7-15F6DEDD1097}" type="datetime1">
              <a:rPr lang="fi-FI" smtClean="0"/>
              <a:t>14.6.2022</a:t>
            </a:fld>
            <a:endParaRPr lang="fi-FI" dirty="0"/>
          </a:p>
        </p:txBody>
      </p:sp>
      <p:sp>
        <p:nvSpPr>
          <p:cNvPr id="5" name="Alatunnisteen paikkamerkki 4"/>
          <p:cNvSpPr>
            <a:spLocks noGrp="1"/>
          </p:cNvSpPr>
          <p:nvPr>
            <p:ph type="ftr" sz="quarter" idx="3"/>
          </p:nvPr>
        </p:nvSpPr>
        <p:spPr>
          <a:xfrm>
            <a:off x="3222000" y="461746"/>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r>
              <a:rPr lang="en-US"/>
              <a:t>Etunimi Sukunimi</a:t>
            </a:r>
            <a:endParaRPr lang="fi-FI" dirty="0"/>
          </a:p>
        </p:txBody>
      </p:sp>
      <p:sp>
        <p:nvSpPr>
          <p:cNvPr id="6" name="Dian numeron paikkamerkki 5"/>
          <p:cNvSpPr>
            <a:spLocks noGrp="1"/>
          </p:cNvSpPr>
          <p:nvPr>
            <p:ph type="sldNum" sz="quarter" idx="4"/>
          </p:nvPr>
        </p:nvSpPr>
        <p:spPr>
          <a:xfrm>
            <a:off x="334800" y="6453627"/>
            <a:ext cx="1080000" cy="162000"/>
          </a:xfrm>
          <a:prstGeom prst="rect">
            <a:avLst/>
          </a:prstGeom>
        </p:spPr>
        <p:txBody>
          <a:bodyPr vert="horz" lIns="0" tIns="0" rIns="0" bIns="0" rtlCol="0" anchor="ctr">
            <a:noAutofit/>
          </a:bodyPr>
          <a:lstStyle>
            <a:lvl1pPr algn="l">
              <a:defRPr sz="900" b="1">
                <a:solidFill>
                  <a:srgbClr val="000000"/>
                </a:solidFill>
              </a:defRPr>
            </a:lvl1pPr>
          </a:lstStyle>
          <a:p>
            <a:fld id="{CE13BDFB-8254-439D-B50E-26FB56F1085C}" type="slidenum">
              <a:rPr lang="fi-FI" smtClean="0"/>
              <a:pPr/>
              <a:t>‹#›</a:t>
            </a:fld>
            <a:endParaRPr lang="fi-FI"/>
          </a:p>
        </p:txBody>
      </p:sp>
      <p:sp>
        <p:nvSpPr>
          <p:cNvPr id="7" name="Tekstiruutu 6"/>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E70C3"/>
                </a:solidFill>
              </a:rPr>
              <a:t>gradia.fi</a:t>
            </a:r>
          </a:p>
        </p:txBody>
      </p:sp>
    </p:spTree>
    <p:extLst>
      <p:ext uri="{BB962C8B-B14F-4D97-AF65-F5344CB8AC3E}">
        <p14:creationId xmlns:p14="http://schemas.microsoft.com/office/powerpoint/2010/main" val="486140322"/>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3" r:id="rId3"/>
    <p:sldLayoutId id="2147483705" r:id="rId4"/>
    <p:sldLayoutId id="2147483673" r:id="rId5"/>
    <p:sldLayoutId id="2147483695" r:id="rId6"/>
    <p:sldLayoutId id="2147483650" r:id="rId7"/>
    <p:sldLayoutId id="2147483652" r:id="rId8"/>
    <p:sldLayoutId id="2147483706" r:id="rId9"/>
    <p:sldLayoutId id="2147483661" r:id="rId10"/>
    <p:sldLayoutId id="2147483719" r:id="rId11"/>
    <p:sldLayoutId id="2147483721" r:id="rId12"/>
    <p:sldLayoutId id="2147483720" r:id="rId13"/>
    <p:sldLayoutId id="2147483663" r:id="rId14"/>
    <p:sldLayoutId id="2147483694" r:id="rId15"/>
    <p:sldLayoutId id="2147483665" r:id="rId16"/>
    <p:sldLayoutId id="2147483722" r:id="rId17"/>
    <p:sldLayoutId id="2147483709" r:id="rId18"/>
    <p:sldLayoutId id="2147483710" r:id="rId19"/>
    <p:sldLayoutId id="2147483711" r:id="rId20"/>
    <p:sldLayoutId id="2147483713" r:id="rId21"/>
    <p:sldLayoutId id="2147483717" r:id="rId22"/>
    <p:sldLayoutId id="2147483718" r:id="rId23"/>
    <p:sldLayoutId id="2147483667" r:id="rId24"/>
    <p:sldLayoutId id="2147483707" r:id="rId25"/>
    <p:sldLayoutId id="2147483708" r:id="rId26"/>
    <p:sldLayoutId id="2147483714" r:id="rId27"/>
    <p:sldLayoutId id="2147483715" r:id="rId28"/>
    <p:sldLayoutId id="2147483716" r:id="rId29"/>
    <p:sldLayoutId id="2147483655" r:id="rId30"/>
    <p:sldLayoutId id="2147483682" r:id="rId31"/>
    <p:sldLayoutId id="2147483696" r:id="rId32"/>
    <p:sldLayoutId id="2147483725" r:id="rId33"/>
    <p:sldLayoutId id="2147483671" r:id="rId34"/>
    <p:sldLayoutId id="2147483726" r:id="rId35"/>
    <p:sldLayoutId id="2147483723" r:id="rId36"/>
    <p:sldLayoutId id="2147483727" r:id="rId37"/>
    <p:sldLayoutId id="2147483697" r:id="rId38"/>
    <p:sldLayoutId id="2147483724" r:id="rId39"/>
    <p:sldLayoutId id="2147483728" r:id="rId40"/>
  </p:sldLayoutIdLst>
  <p:hf sldNum="0" hdr="0" ftr="0" dt="0"/>
  <p:txStyles>
    <p:titleStyle>
      <a:lvl1pPr algn="l" defTabSz="914400" rtl="0" eaLnBrk="1" latinLnBrk="0" hangingPunct="1">
        <a:lnSpc>
          <a:spcPct val="95000"/>
        </a:lnSpc>
        <a:spcBef>
          <a:spcPct val="0"/>
        </a:spcBef>
        <a:buNone/>
        <a:defRPr sz="2000" b="1" kern="1200" spc="-40" baseline="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oph.fi/fi/koulutus-ja-tutkinnot/yhteisten-tutkinnon-osien-arviointikriteeristo-0"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D4BF83-5177-4138-8910-C08BE914945C}"/>
              </a:ext>
            </a:extLst>
          </p:cNvPr>
          <p:cNvSpPr>
            <a:spLocks noGrp="1"/>
          </p:cNvSpPr>
          <p:nvPr>
            <p:ph type="ctrTitle"/>
          </p:nvPr>
        </p:nvSpPr>
        <p:spPr/>
        <p:txBody>
          <a:bodyPr/>
          <a:lstStyle/>
          <a:p>
            <a:r>
              <a:rPr lang="fi-FI" dirty="0" err="1"/>
              <a:t>Ytot</a:t>
            </a:r>
            <a:r>
              <a:rPr lang="fi-FI" dirty="0"/>
              <a:t> pähkinänkuoressa</a:t>
            </a:r>
          </a:p>
        </p:txBody>
      </p:sp>
      <p:sp>
        <p:nvSpPr>
          <p:cNvPr id="3" name="Alaotsikko 2">
            <a:extLst>
              <a:ext uri="{FF2B5EF4-FFF2-40B4-BE49-F238E27FC236}">
                <a16:creationId xmlns:a16="http://schemas.microsoft.com/office/drawing/2014/main" id="{E36CD575-160C-4526-8D84-B942AB94AAA6}"/>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64165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26" r="26"/>
          <a:stretch>
            <a:fillRect/>
          </a:stretch>
        </p:blipFill>
        <p:spPr/>
      </p:pic>
      <p:sp>
        <p:nvSpPr>
          <p:cNvPr id="3" name="Sisällön paikkamerkki 2"/>
          <p:cNvSpPr>
            <a:spLocks noGrp="1"/>
          </p:cNvSpPr>
          <p:nvPr>
            <p:ph sz="half" idx="1"/>
          </p:nvPr>
        </p:nvSpPr>
        <p:spPr>
          <a:xfrm>
            <a:off x="334799" y="1431235"/>
            <a:ext cx="5453157" cy="4476365"/>
          </a:xfrm>
        </p:spPr>
        <p:txBody>
          <a:bodyPr/>
          <a:lstStyle/>
          <a:p>
            <a:pPr marL="0" indent="0">
              <a:buNone/>
            </a:pPr>
            <a:r>
              <a:rPr lang="fi-FI" sz="1800" i="0" dirty="0">
                <a:effectLst/>
                <a:latin typeface="Arial" panose="020B0604020202020204" pitchFamily="34" charset="0"/>
              </a:rPr>
              <a:t>Ville Bayr</a:t>
            </a:r>
            <a:r>
              <a:rPr lang="fi-FI" sz="1800" b="0" i="0" dirty="0">
                <a:effectLst/>
                <a:latin typeface="Arial" panose="020B0604020202020204" pitchFamily="34" charset="0"/>
              </a:rPr>
              <a:t>: Matematiikka ja matematiikan soveltaminen, Fysikaaliset ja kemialliset ilmiöt ja niiden soveltaminen, Kestävän kehityksen edistäminen</a:t>
            </a:r>
          </a:p>
          <a:p>
            <a:pPr marL="0" indent="0">
              <a:buNone/>
            </a:pPr>
            <a:r>
              <a:rPr lang="fi-FI" sz="1800" i="0" dirty="0">
                <a:effectLst/>
                <a:latin typeface="Arial" panose="020B0604020202020204" pitchFamily="34" charset="0"/>
              </a:rPr>
              <a:t>Riikka Björkbacka</a:t>
            </a:r>
            <a:r>
              <a:rPr lang="fi-FI" sz="1800" b="0" i="0" dirty="0">
                <a:effectLst/>
                <a:latin typeface="Arial" panose="020B0604020202020204" pitchFamily="34" charset="0"/>
              </a:rPr>
              <a:t>: Viestintä ja vuorovaikutus äidinkielellä, suomi, Taide ja luova ilmaisu</a:t>
            </a:r>
          </a:p>
          <a:p>
            <a:pPr marL="0" indent="0">
              <a:buNone/>
            </a:pPr>
            <a:r>
              <a:rPr lang="fi-FI" sz="1800" i="0" dirty="0">
                <a:effectLst/>
                <a:latin typeface="Arial" panose="020B0604020202020204" pitchFamily="34" charset="0"/>
              </a:rPr>
              <a:t>Jussi </a:t>
            </a:r>
            <a:r>
              <a:rPr lang="fi-FI" sz="1800" i="0" dirty="0" err="1">
                <a:effectLst/>
                <a:latin typeface="Arial" panose="020B0604020202020204" pitchFamily="34" charset="0"/>
              </a:rPr>
              <a:t>Julin</a:t>
            </a:r>
            <a:r>
              <a:rPr lang="fi-FI" sz="1800" b="0" i="0" dirty="0">
                <a:effectLst/>
                <a:latin typeface="Arial" panose="020B0604020202020204" pitchFamily="34" charset="0"/>
              </a:rPr>
              <a:t>: Yhteiskunnassa ja kansalaisena toimiminen, Työelämässä toimiminen, Yrittäjyys ja yrittäjämäinen toiminta</a:t>
            </a:r>
          </a:p>
          <a:p>
            <a:pPr marL="0" indent="0">
              <a:buNone/>
            </a:pPr>
            <a:r>
              <a:rPr lang="fi-FI" sz="1800" i="0" dirty="0">
                <a:effectLst/>
                <a:latin typeface="Arial" panose="020B0604020202020204" pitchFamily="34" charset="0"/>
              </a:rPr>
              <a:t>Tiina Koljonen </a:t>
            </a:r>
            <a:r>
              <a:rPr lang="fi-FI" sz="1800" i="0" dirty="0" err="1">
                <a:effectLst/>
                <a:latin typeface="Arial" panose="020B0604020202020204" pitchFamily="34" charset="0"/>
              </a:rPr>
              <a:t>Ouwehand</a:t>
            </a:r>
            <a:r>
              <a:rPr lang="fi-FI" sz="1800" b="0" i="0" dirty="0">
                <a:effectLst/>
                <a:latin typeface="Arial" panose="020B0604020202020204" pitchFamily="34" charset="0"/>
              </a:rPr>
              <a:t>: Viestintä ja vuorovaikutus toisella kotimaisella kielellä, ruotsi, Viestintä ja vuorovaikutus vieraalla kielellä, englanti</a:t>
            </a:r>
          </a:p>
          <a:p>
            <a:pPr marL="0" indent="0">
              <a:buNone/>
            </a:pPr>
            <a:r>
              <a:rPr lang="fi-FI" sz="1800" i="0" dirty="0">
                <a:effectLst/>
                <a:latin typeface="Arial" panose="020B0604020202020204" pitchFamily="34" charset="0"/>
              </a:rPr>
              <a:t>Tuomas </a:t>
            </a:r>
            <a:r>
              <a:rPr lang="fi-FI" sz="1800" i="0" dirty="0" err="1">
                <a:effectLst/>
                <a:latin typeface="Arial" panose="020B0604020202020204" pitchFamily="34" charset="0"/>
              </a:rPr>
              <a:t>Latikka</a:t>
            </a:r>
            <a:r>
              <a:rPr lang="fi-FI" sz="1800" b="0" i="0" dirty="0">
                <a:effectLst/>
                <a:latin typeface="Arial" panose="020B0604020202020204" pitchFamily="34" charset="0"/>
              </a:rPr>
              <a:t>: Työkyvyn ja hyvinvoinnin ylläpitäminen</a:t>
            </a:r>
          </a:p>
          <a:p>
            <a:pPr marL="0" indent="0">
              <a:buNone/>
            </a:pPr>
            <a:r>
              <a:rPr lang="fi-FI" sz="1800" i="0" dirty="0">
                <a:effectLst/>
                <a:latin typeface="Arial" panose="020B0604020202020204" pitchFamily="34" charset="0"/>
              </a:rPr>
              <a:t>Jari Uimonen</a:t>
            </a:r>
            <a:r>
              <a:rPr lang="fi-FI" sz="1800" b="0" i="0" dirty="0">
                <a:effectLst/>
                <a:latin typeface="Arial" panose="020B0604020202020204" pitchFamily="34" charset="0"/>
              </a:rPr>
              <a:t>: Toiminta digitaalisessa ympäristössä</a:t>
            </a:r>
            <a:endParaRPr lang="fi-FI" sz="1800" dirty="0"/>
          </a:p>
        </p:txBody>
      </p:sp>
      <p:sp>
        <p:nvSpPr>
          <p:cNvPr id="4" name="Tekstin paikkamerkki 3"/>
          <p:cNvSpPr>
            <a:spLocks noGrp="1"/>
          </p:cNvSpPr>
          <p:nvPr>
            <p:ph type="body" sz="quarter" idx="15"/>
          </p:nvPr>
        </p:nvSpPr>
        <p:spPr>
          <a:xfrm>
            <a:off x="334963" y="646566"/>
            <a:ext cx="5452993" cy="409851"/>
          </a:xfrm>
        </p:spPr>
        <p:txBody>
          <a:bodyPr/>
          <a:lstStyle/>
          <a:p>
            <a:r>
              <a:rPr lang="fi-FI" dirty="0" err="1"/>
              <a:t>Ostu</a:t>
            </a:r>
            <a:r>
              <a:rPr lang="fi-FI" dirty="0"/>
              <a:t>-vastaavat Jyväskylässä</a:t>
            </a:r>
          </a:p>
        </p:txBody>
      </p:sp>
    </p:spTree>
    <p:extLst>
      <p:ext uri="{BB962C8B-B14F-4D97-AF65-F5344CB8AC3E}">
        <p14:creationId xmlns:p14="http://schemas.microsoft.com/office/powerpoint/2010/main" val="173234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26" r="26"/>
          <a:stretch>
            <a:fillRect/>
          </a:stretch>
        </p:blipFill>
        <p:spPr/>
      </p:pic>
      <p:sp>
        <p:nvSpPr>
          <p:cNvPr id="3" name="Sisällön paikkamerkki 2"/>
          <p:cNvSpPr>
            <a:spLocks noGrp="1"/>
          </p:cNvSpPr>
          <p:nvPr>
            <p:ph sz="half" idx="1"/>
          </p:nvPr>
        </p:nvSpPr>
        <p:spPr>
          <a:xfrm>
            <a:off x="334799" y="1431235"/>
            <a:ext cx="5453157" cy="4476365"/>
          </a:xfrm>
        </p:spPr>
        <p:txBody>
          <a:bodyPr/>
          <a:lstStyle/>
          <a:p>
            <a:pPr marL="0" indent="0">
              <a:buNone/>
            </a:pPr>
            <a:r>
              <a:rPr lang="fi-FI" sz="1800" i="0" dirty="0">
                <a:effectLst/>
                <a:latin typeface="Arial" panose="020B0604020202020204" pitchFamily="34" charset="0"/>
              </a:rPr>
              <a:t>Anu Kähkönen/Nea Hentunen</a:t>
            </a:r>
            <a:r>
              <a:rPr lang="fi-FI" sz="1800" b="0" i="0" dirty="0">
                <a:effectLst/>
                <a:latin typeface="Arial" panose="020B0604020202020204" pitchFamily="34" charset="0"/>
              </a:rPr>
              <a:t>: Matematiikka ja matematiikan soveltaminen, Fysikaaliset ja kemialliset ilmiöt ja niiden soveltaminen, Toiminta digitaalisessa ympäristössä</a:t>
            </a:r>
          </a:p>
          <a:p>
            <a:pPr marL="0" indent="0">
              <a:buNone/>
            </a:pPr>
            <a:r>
              <a:rPr lang="fi-FI" sz="1800" i="0" dirty="0">
                <a:effectLst/>
                <a:latin typeface="Arial" panose="020B0604020202020204" pitchFamily="34" charset="0"/>
              </a:rPr>
              <a:t>Pia Karjalainen</a:t>
            </a:r>
            <a:r>
              <a:rPr lang="fi-FI" sz="1800" b="0" i="0" dirty="0">
                <a:effectLst/>
                <a:latin typeface="Arial" panose="020B0604020202020204" pitchFamily="34" charset="0"/>
              </a:rPr>
              <a:t>: Kestävän kehityksen edistäminen </a:t>
            </a:r>
            <a:r>
              <a:rPr lang="fi-FI" sz="1800" i="0" dirty="0">
                <a:effectLst/>
                <a:latin typeface="Arial" panose="020B0604020202020204" pitchFamily="34" charset="0"/>
              </a:rPr>
              <a:t>Saija Pohjola: </a:t>
            </a:r>
            <a:r>
              <a:rPr lang="fi-FI" sz="1800" b="0" i="0" dirty="0">
                <a:effectLst/>
                <a:latin typeface="Arial" panose="020B0604020202020204" pitchFamily="34" charset="0"/>
              </a:rPr>
              <a:t>Viestintä ja vuorovaikutus äidinkielellä, suomi</a:t>
            </a:r>
          </a:p>
          <a:p>
            <a:pPr marL="0" indent="0">
              <a:buNone/>
            </a:pPr>
            <a:r>
              <a:rPr lang="fi-FI" sz="1800" i="0" dirty="0">
                <a:effectLst/>
                <a:latin typeface="Arial" panose="020B0604020202020204" pitchFamily="34" charset="0"/>
              </a:rPr>
              <a:t>Mari Erho: </a:t>
            </a:r>
            <a:r>
              <a:rPr lang="fi-FI" sz="1800" b="0" i="0" dirty="0">
                <a:effectLst/>
                <a:latin typeface="Arial" panose="020B0604020202020204" pitchFamily="34" charset="0"/>
              </a:rPr>
              <a:t>Taide ja luova ilmaisu</a:t>
            </a:r>
          </a:p>
          <a:p>
            <a:pPr marL="0" indent="0">
              <a:buNone/>
            </a:pPr>
            <a:r>
              <a:rPr lang="fi-FI" sz="1800" i="0" dirty="0">
                <a:effectLst/>
                <a:latin typeface="Arial" panose="020B0604020202020204" pitchFamily="34" charset="0"/>
              </a:rPr>
              <a:t>Ulla-Maija Pajuaho: </a:t>
            </a:r>
            <a:r>
              <a:rPr lang="fi-FI" sz="1800" b="0" i="0" dirty="0">
                <a:effectLst/>
                <a:latin typeface="Arial" panose="020B0604020202020204" pitchFamily="34" charset="0"/>
              </a:rPr>
              <a:t>Yhteiskunnassa ja kansalaisena toimiminen, Työelämässä toimiminen, Yrittäjyys ja yrittäjämäinen toiminta </a:t>
            </a:r>
          </a:p>
          <a:p>
            <a:pPr marL="0" indent="0">
              <a:buNone/>
            </a:pPr>
            <a:r>
              <a:rPr lang="fi-FI" sz="1800" i="0" dirty="0">
                <a:effectLst/>
                <a:latin typeface="Arial" panose="020B0604020202020204" pitchFamily="34" charset="0"/>
              </a:rPr>
              <a:t>Uusi opettaja: </a:t>
            </a:r>
            <a:r>
              <a:rPr lang="fi-FI" sz="1800" b="0" i="0" dirty="0">
                <a:effectLst/>
                <a:latin typeface="Arial" panose="020B0604020202020204" pitchFamily="34" charset="0"/>
              </a:rPr>
              <a:t>Viestintä ja vuorovaikutus toisella kotimaisella kielellä, ruotsi</a:t>
            </a:r>
          </a:p>
          <a:p>
            <a:pPr marL="0" indent="0">
              <a:buNone/>
            </a:pPr>
            <a:r>
              <a:rPr lang="fi-FI" sz="1800" i="0" dirty="0">
                <a:effectLst/>
                <a:latin typeface="Arial" panose="020B0604020202020204" pitchFamily="34" charset="0"/>
              </a:rPr>
              <a:t>Sari Lehtonotko: </a:t>
            </a:r>
            <a:r>
              <a:rPr lang="fi-FI" sz="1800" b="0" i="0" dirty="0">
                <a:effectLst/>
                <a:latin typeface="Arial" panose="020B0604020202020204" pitchFamily="34" charset="0"/>
              </a:rPr>
              <a:t>Viestintä ja vuorovaikutus vieraalla kielellä, englanti</a:t>
            </a:r>
          </a:p>
          <a:p>
            <a:pPr marL="0" indent="0">
              <a:buNone/>
            </a:pPr>
            <a:r>
              <a:rPr lang="fi-FI" sz="1800" i="0" dirty="0">
                <a:effectLst/>
                <a:latin typeface="Arial" panose="020B0604020202020204" pitchFamily="34" charset="0"/>
              </a:rPr>
              <a:t>Nina Mäki: </a:t>
            </a:r>
            <a:r>
              <a:rPr lang="fi-FI" sz="1800" b="0" i="0" dirty="0">
                <a:effectLst/>
                <a:latin typeface="Arial" panose="020B0604020202020204" pitchFamily="34" charset="0"/>
              </a:rPr>
              <a:t>Työkyvyn ja hyvinvoinnin ylläpitäminen</a:t>
            </a:r>
            <a:endParaRPr lang="fi-FI" sz="1800" dirty="0"/>
          </a:p>
        </p:txBody>
      </p:sp>
      <p:sp>
        <p:nvSpPr>
          <p:cNvPr id="4" name="Tekstin paikkamerkki 3"/>
          <p:cNvSpPr>
            <a:spLocks noGrp="1"/>
          </p:cNvSpPr>
          <p:nvPr>
            <p:ph type="body" sz="quarter" idx="15"/>
          </p:nvPr>
        </p:nvSpPr>
        <p:spPr>
          <a:xfrm>
            <a:off x="334963" y="646566"/>
            <a:ext cx="5452993" cy="409851"/>
          </a:xfrm>
        </p:spPr>
        <p:txBody>
          <a:bodyPr/>
          <a:lstStyle/>
          <a:p>
            <a:r>
              <a:rPr lang="fi-FI" dirty="0" err="1"/>
              <a:t>Ostu</a:t>
            </a:r>
            <a:r>
              <a:rPr lang="fi-FI" dirty="0"/>
              <a:t>-vastaavat Jämsässä</a:t>
            </a:r>
          </a:p>
        </p:txBody>
      </p:sp>
    </p:spTree>
    <p:extLst>
      <p:ext uri="{BB962C8B-B14F-4D97-AF65-F5344CB8AC3E}">
        <p14:creationId xmlns:p14="http://schemas.microsoft.com/office/powerpoint/2010/main" val="53018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a:extLs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a:ext>
            </a:extLst>
          </a:blip>
          <a:srcRect/>
          <a:stretch/>
        </p:blipFill>
        <p:spPr/>
      </p:pic>
      <p:sp>
        <p:nvSpPr>
          <p:cNvPr id="2" name="Sisällön paikkamerkki 1">
            <a:extLst>
              <a:ext uri="{FF2B5EF4-FFF2-40B4-BE49-F238E27FC236}">
                <a16:creationId xmlns:a16="http://schemas.microsoft.com/office/drawing/2014/main" id="{7170F4B0-63D8-43FA-8792-562FE7B96A40}"/>
              </a:ext>
            </a:extLst>
          </p:cNvPr>
          <p:cNvSpPr>
            <a:spLocks noGrp="1"/>
          </p:cNvSpPr>
          <p:nvPr>
            <p:ph sz="half" idx="1"/>
          </p:nvPr>
        </p:nvSpPr>
        <p:spPr>
          <a:xfrm>
            <a:off x="6294783" y="1007165"/>
            <a:ext cx="5613121" cy="5605670"/>
          </a:xfrm>
        </p:spPr>
        <p:txBody>
          <a:bodyPr/>
          <a:lstStyle/>
          <a:p>
            <a:r>
              <a:rPr lang="fi-FI" sz="2000" dirty="0"/>
              <a:t>Viikkolukkarit! Opetusta voi olla useammalla kampuksella ja eri tiloissa! Liikuntatunnit eri paikoissa!</a:t>
            </a:r>
          </a:p>
          <a:p>
            <a:r>
              <a:rPr lang="fi-FI" dirty="0"/>
              <a:t>Wilma-</a:t>
            </a:r>
            <a:r>
              <a:rPr lang="fi-FI" dirty="0" err="1"/>
              <a:t>apps</a:t>
            </a:r>
            <a:r>
              <a:rPr lang="fi-FI" dirty="0"/>
              <a:t> on hyvä, mutta se ei aina näytä kaikkea!</a:t>
            </a:r>
            <a:endParaRPr lang="fi-FI" sz="2000" dirty="0"/>
          </a:p>
          <a:p>
            <a:r>
              <a:rPr lang="fi-FI" dirty="0"/>
              <a:t>Varusteet kuntoon: Reppu, k</a:t>
            </a:r>
            <a:r>
              <a:rPr lang="fi-FI" sz="2000" dirty="0"/>
              <a:t>ynä, kansio paperien säilyttämistä varten.</a:t>
            </a:r>
          </a:p>
          <a:p>
            <a:r>
              <a:rPr lang="fi-FI" sz="2000" dirty="0"/>
              <a:t>Läppäri mukaan tunneille, kotona heti laturiin!</a:t>
            </a:r>
          </a:p>
          <a:p>
            <a:endParaRPr lang="fi-FI" sz="2000" dirty="0"/>
          </a:p>
          <a:p>
            <a:r>
              <a:rPr lang="fi-FI" sz="2000" dirty="0" err="1"/>
              <a:t>Yto</a:t>
            </a:r>
            <a:r>
              <a:rPr lang="fi-FI" sz="2000" dirty="0"/>
              <a:t>-opiskelu on erityyppistä kuin ammattiaineessa: monia kursseja rinnakkain, kahden tunnin pätkiä, monia eri opettajia, kotiläksyjä… - vaatii sitoutumista opiskeluun!</a:t>
            </a:r>
          </a:p>
          <a:p>
            <a:r>
              <a:rPr lang="fi-FI" sz="2000" dirty="0"/>
              <a:t>Muista palautuminen: pidä huolta, että nukut riittävästi!</a:t>
            </a:r>
          </a:p>
          <a:p>
            <a:endParaRPr lang="fi-FI" dirty="0"/>
          </a:p>
        </p:txBody>
      </p:sp>
      <p:sp>
        <p:nvSpPr>
          <p:cNvPr id="3" name="Tekstin paikkamerkki 2">
            <a:extLst>
              <a:ext uri="{FF2B5EF4-FFF2-40B4-BE49-F238E27FC236}">
                <a16:creationId xmlns:a16="http://schemas.microsoft.com/office/drawing/2014/main" id="{FE93E9D0-6AFE-422E-ADD7-BAE715F2C168}"/>
              </a:ext>
            </a:extLst>
          </p:cNvPr>
          <p:cNvSpPr>
            <a:spLocks noGrp="1"/>
          </p:cNvSpPr>
          <p:nvPr>
            <p:ph type="body" sz="quarter" idx="15"/>
          </p:nvPr>
        </p:nvSpPr>
        <p:spPr>
          <a:xfrm>
            <a:off x="6454911" y="372027"/>
            <a:ext cx="5452993" cy="462860"/>
          </a:xfrm>
        </p:spPr>
        <p:txBody>
          <a:bodyPr/>
          <a:lstStyle/>
          <a:p>
            <a:r>
              <a:rPr lang="fi-FI" dirty="0"/>
              <a:t>Tärkeää </a:t>
            </a:r>
            <a:r>
              <a:rPr lang="fi-FI" dirty="0" err="1"/>
              <a:t>yto</a:t>
            </a:r>
            <a:r>
              <a:rPr lang="fi-FI" dirty="0"/>
              <a:t>-jaksolle tultaessa:</a:t>
            </a:r>
          </a:p>
        </p:txBody>
      </p:sp>
    </p:spTree>
    <p:extLst>
      <p:ext uri="{BB962C8B-B14F-4D97-AF65-F5344CB8AC3E}">
        <p14:creationId xmlns:p14="http://schemas.microsoft.com/office/powerpoint/2010/main" val="141386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a:extLs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l="26" r="26"/>
          <a:stretch>
            <a:fillRect/>
          </a:stretch>
        </p:blipFill>
        <p:spPr/>
      </p:pic>
      <p:sp>
        <p:nvSpPr>
          <p:cNvPr id="3" name="Sisällön paikkamerkki 2"/>
          <p:cNvSpPr>
            <a:spLocks noGrp="1"/>
          </p:cNvSpPr>
          <p:nvPr>
            <p:ph sz="half" idx="1"/>
          </p:nvPr>
        </p:nvSpPr>
        <p:spPr>
          <a:xfrm>
            <a:off x="334799" y="1099930"/>
            <a:ext cx="5453157" cy="5632174"/>
          </a:xfrm>
        </p:spPr>
        <p:txBody>
          <a:bodyPr/>
          <a:lstStyle/>
          <a:p>
            <a:pPr marL="0" indent="0">
              <a:buNone/>
            </a:pPr>
            <a:r>
              <a:rPr lang="fi-FI" sz="1600" dirty="0" err="1"/>
              <a:t>Yto</a:t>
            </a:r>
            <a:r>
              <a:rPr lang="fi-FI" sz="1600" dirty="0"/>
              <a:t>-opettajat eivät ehdi seurata satojen opiskelijoiden poissaoloselvityksiä!</a:t>
            </a:r>
          </a:p>
          <a:p>
            <a:pPr>
              <a:buFont typeface="Wingdings" panose="05000000000000000000" pitchFamily="2" charset="2"/>
              <a:buChar char="Ø"/>
            </a:pPr>
            <a:r>
              <a:rPr lang="fi-FI" sz="1600" dirty="0"/>
              <a:t>Ilmoita etukäteen, selvitä kasvokkain jälkikäteen!</a:t>
            </a:r>
          </a:p>
          <a:p>
            <a:pPr marL="0" indent="0">
              <a:buNone/>
            </a:pPr>
            <a:endParaRPr lang="fi-FI" sz="1600" b="0" dirty="0"/>
          </a:p>
          <a:p>
            <a:pPr marL="0" indent="0">
              <a:buNone/>
            </a:pPr>
            <a:r>
              <a:rPr lang="fi-FI" sz="1600" dirty="0"/>
              <a:t>Oppivelvolliset</a:t>
            </a:r>
            <a:r>
              <a:rPr lang="fi-FI" sz="1600" b="0" dirty="0"/>
              <a:t>: huoltaja ilmoittaa ja selvittää poissaolot.</a:t>
            </a:r>
          </a:p>
          <a:p>
            <a:pPr marL="0" indent="0">
              <a:buNone/>
            </a:pPr>
            <a:r>
              <a:rPr lang="fi-FI" sz="1600" dirty="0"/>
              <a:t>Muut alaikäiset</a:t>
            </a:r>
            <a:r>
              <a:rPr lang="fi-FI" sz="1600" b="0" dirty="0"/>
              <a:t>: huoltaja ilmoittaa ja selvittää poissaolot.</a:t>
            </a:r>
          </a:p>
          <a:p>
            <a:pPr marL="0" indent="0">
              <a:buNone/>
            </a:pPr>
            <a:r>
              <a:rPr lang="fi-FI" sz="1600" dirty="0"/>
              <a:t>Täysi-ikäiset</a:t>
            </a:r>
            <a:r>
              <a:rPr lang="fi-FI" sz="1600" b="0" dirty="0"/>
              <a:t>: oma ilmoitus ja selvitys.</a:t>
            </a:r>
          </a:p>
          <a:p>
            <a:pPr marL="0" indent="0">
              <a:buNone/>
            </a:pPr>
            <a:endParaRPr lang="fi-FI" sz="1600" b="0" dirty="0"/>
          </a:p>
          <a:p>
            <a:r>
              <a:rPr lang="fi-FI" sz="1600" dirty="0"/>
              <a:t>Myöhästymiset</a:t>
            </a:r>
            <a:r>
              <a:rPr lang="fi-FI" sz="1600" b="0" dirty="0"/>
              <a:t>: 1-15 min. = myöhästyminen, sitä pitempi myöhästyminen = poissaolo.</a:t>
            </a:r>
          </a:p>
          <a:p>
            <a:r>
              <a:rPr lang="fi-FI" sz="1600" dirty="0"/>
              <a:t>Sairauspoissaolot</a:t>
            </a:r>
            <a:r>
              <a:rPr lang="fi-FI" sz="1600" b="0" dirty="0"/>
              <a:t>: Ilmoitettava omalle ryhmänohjaajalle ja </a:t>
            </a:r>
            <a:r>
              <a:rPr lang="fi-FI" sz="1600" b="0" dirty="0" err="1"/>
              <a:t>yto</a:t>
            </a:r>
            <a:r>
              <a:rPr lang="fi-FI" sz="1600" b="0" dirty="0"/>
              <a:t>-opettajille Wilma-viestillä.</a:t>
            </a:r>
          </a:p>
          <a:p>
            <a:r>
              <a:rPr lang="fi-FI" sz="1600" dirty="0"/>
              <a:t>Lomapoissaolot</a:t>
            </a:r>
            <a:r>
              <a:rPr lang="fi-FI" sz="1600" b="0" dirty="0"/>
              <a:t>: </a:t>
            </a:r>
            <a:r>
              <a:rPr lang="fi-FI" sz="1600" b="0" dirty="0" err="1"/>
              <a:t>ytoista</a:t>
            </a:r>
            <a:r>
              <a:rPr lang="fi-FI" sz="1600" b="0" dirty="0"/>
              <a:t> anottava etukäteen lupaa poissaoloon jokaiselta opettajalta korvaavat tehtävät.</a:t>
            </a:r>
          </a:p>
          <a:p>
            <a:r>
              <a:rPr lang="fi-FI" sz="1600" dirty="0"/>
              <a:t>Ajotunnit yms. </a:t>
            </a:r>
            <a:r>
              <a:rPr lang="fi-FI" sz="1600" b="0" dirty="0"/>
              <a:t>Vältä sopimasta menoja </a:t>
            </a:r>
            <a:r>
              <a:rPr lang="fi-FI" sz="1600" b="0" dirty="0" err="1"/>
              <a:t>yto</a:t>
            </a:r>
            <a:r>
              <a:rPr lang="fi-FI" sz="1600" b="0" dirty="0"/>
              <a:t>-tuntien kohdalle. Jos ei ole vältettävissä, pyydä lupaa etukäteen.</a:t>
            </a:r>
          </a:p>
          <a:p>
            <a:pPr marL="0" indent="0">
              <a:buNone/>
            </a:pPr>
            <a:endParaRPr lang="fi-FI" sz="1600" dirty="0"/>
          </a:p>
          <a:p>
            <a:pPr marL="0" indent="0">
              <a:buNone/>
            </a:pPr>
            <a:r>
              <a:rPr lang="fi-FI" dirty="0" err="1"/>
              <a:t>Hoks</a:t>
            </a:r>
            <a:r>
              <a:rPr lang="fi-FI" dirty="0"/>
              <a:t>-ohjaaja: seuraa poissaoloja Wilmasta!</a:t>
            </a:r>
          </a:p>
          <a:p>
            <a:endParaRPr lang="fi-FI" dirty="0"/>
          </a:p>
        </p:txBody>
      </p:sp>
      <p:sp>
        <p:nvSpPr>
          <p:cNvPr id="4" name="Tekstin paikkamerkki 3"/>
          <p:cNvSpPr>
            <a:spLocks noGrp="1"/>
          </p:cNvSpPr>
          <p:nvPr>
            <p:ph type="body" sz="quarter" idx="15"/>
          </p:nvPr>
        </p:nvSpPr>
        <p:spPr>
          <a:xfrm>
            <a:off x="334963" y="434532"/>
            <a:ext cx="5452993" cy="396599"/>
          </a:xfrm>
        </p:spPr>
        <p:txBody>
          <a:bodyPr/>
          <a:lstStyle/>
          <a:p>
            <a:r>
              <a:rPr lang="fi-FI" dirty="0"/>
              <a:t>Poissaolot </a:t>
            </a:r>
            <a:r>
              <a:rPr lang="fi-FI" dirty="0" err="1"/>
              <a:t>yto</a:t>
            </a:r>
            <a:r>
              <a:rPr lang="fi-FI" dirty="0"/>
              <a:t>-jaksolla</a:t>
            </a:r>
          </a:p>
        </p:txBody>
      </p:sp>
    </p:spTree>
    <p:extLst>
      <p:ext uri="{BB962C8B-B14F-4D97-AF65-F5344CB8AC3E}">
        <p14:creationId xmlns:p14="http://schemas.microsoft.com/office/powerpoint/2010/main" val="167025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a:ext>
            </a:extLst>
          </a:blip>
          <a:srcRect/>
          <a:stretch/>
        </p:blipFill>
        <p:spPr/>
      </p:pic>
      <p:sp>
        <p:nvSpPr>
          <p:cNvPr id="2" name="Sisällön paikkamerkki 1">
            <a:extLst>
              <a:ext uri="{FF2B5EF4-FFF2-40B4-BE49-F238E27FC236}">
                <a16:creationId xmlns:a16="http://schemas.microsoft.com/office/drawing/2014/main" id="{9FF3A614-891B-4F87-A71E-FE00C764A82C}"/>
              </a:ext>
            </a:extLst>
          </p:cNvPr>
          <p:cNvSpPr>
            <a:spLocks noGrp="1"/>
          </p:cNvSpPr>
          <p:nvPr>
            <p:ph sz="half" idx="1"/>
          </p:nvPr>
        </p:nvSpPr>
        <p:spPr>
          <a:xfrm>
            <a:off x="6335641" y="1071908"/>
            <a:ext cx="5572264" cy="5533334"/>
          </a:xfrm>
        </p:spPr>
        <p:txBody>
          <a:bodyPr/>
          <a:lstStyle/>
          <a:p>
            <a:r>
              <a:rPr lang="fi-FI" dirty="0"/>
              <a:t>Osallistu opetukseen!</a:t>
            </a:r>
          </a:p>
          <a:p>
            <a:r>
              <a:rPr lang="fi-FI" dirty="0"/>
              <a:t>Hoida tehtävät ajallaan!</a:t>
            </a:r>
          </a:p>
          <a:p>
            <a:r>
              <a:rPr lang="fi-FI" dirty="0"/>
              <a:t>Tuntikäyttäytyminen: ole aktiivinen tunneilla, mutta anna toisille työrauha!</a:t>
            </a:r>
          </a:p>
          <a:p>
            <a:r>
              <a:rPr lang="fi-FI" dirty="0"/>
              <a:t>Älä missaa KOKEITA!</a:t>
            </a:r>
          </a:p>
          <a:p>
            <a:pPr marL="0" indent="0">
              <a:buNone/>
            </a:pPr>
            <a:endParaRPr lang="fi-FI" sz="1600" dirty="0"/>
          </a:p>
          <a:p>
            <a:pPr marL="0" indent="0">
              <a:buNone/>
            </a:pPr>
            <a:r>
              <a:rPr lang="fi-FI" sz="1600" u="sng" dirty="0"/>
              <a:t>Arviointiaikataulu</a:t>
            </a:r>
            <a:r>
              <a:rPr lang="fi-FI" sz="1600" dirty="0"/>
              <a:t>: arviointi tulee </a:t>
            </a:r>
            <a:r>
              <a:rPr lang="fi-FI" sz="1600" dirty="0" err="1"/>
              <a:t>max</a:t>
            </a:r>
            <a:r>
              <a:rPr lang="fi-FI" sz="1600" dirty="0"/>
              <a:t>. 2 viikkoa jakson päättymisen jälkeen.</a:t>
            </a:r>
          </a:p>
          <a:p>
            <a:pPr>
              <a:buFont typeface="Wingdings" panose="05000000000000000000" pitchFamily="2" charset="2"/>
              <a:buChar char="Ø"/>
            </a:pPr>
            <a:r>
              <a:rPr lang="fi-FI" sz="1600" b="0" dirty="0"/>
              <a:t>Tarkista omien kurssiesi arvioinnit </a:t>
            </a:r>
            <a:r>
              <a:rPr lang="fi-FI" sz="1600" b="0" u="sng" dirty="0"/>
              <a:t>tietokoneella</a:t>
            </a:r>
            <a:r>
              <a:rPr lang="fi-FI" sz="1600" b="0" dirty="0"/>
              <a:t> Wilmasta (</a:t>
            </a:r>
            <a:r>
              <a:rPr lang="fi-FI" sz="1600" b="0" dirty="0" err="1"/>
              <a:t>apps</a:t>
            </a:r>
            <a:r>
              <a:rPr lang="fi-FI" sz="1600" b="0" dirty="0"/>
              <a:t> ei näytä kaikkea).</a:t>
            </a:r>
          </a:p>
          <a:p>
            <a:pPr marL="0" indent="0">
              <a:buNone/>
            </a:pPr>
            <a:r>
              <a:rPr lang="fi-FI" sz="1600" u="sng" dirty="0"/>
              <a:t>Jos suoritus kesken = XK:</a:t>
            </a:r>
          </a:p>
          <a:p>
            <a:pPr>
              <a:buFont typeface="Wingdings" panose="05000000000000000000" pitchFamily="2" charset="2"/>
              <a:buChar char="Ø"/>
            </a:pPr>
            <a:r>
              <a:rPr lang="fi-FI" sz="1600" b="0" dirty="0"/>
              <a:t>Lue opettajan kirjoittama ohje ”sanallinen arvio” –riviltä ja toimi ohjeen mukaan, ota yhteys ko. opettajaan tarvittaessa.</a:t>
            </a:r>
          </a:p>
          <a:p>
            <a:pPr>
              <a:buFont typeface="Wingdings" panose="05000000000000000000" pitchFamily="2" charset="2"/>
              <a:buChar char="Ø"/>
            </a:pPr>
            <a:r>
              <a:rPr lang="fi-FI" sz="1600" b="0" dirty="0"/>
              <a:t>Jos tarvitset apua rästien tekemiseen, mene rästipajaan!</a:t>
            </a:r>
          </a:p>
          <a:p>
            <a:pPr marL="0" indent="0">
              <a:buNone/>
            </a:pPr>
            <a:r>
              <a:rPr lang="fi-FI" sz="1600" u="sng" dirty="0"/>
              <a:t>Jos suoritus on hylätty = </a:t>
            </a:r>
            <a:r>
              <a:rPr lang="fi-FI" sz="1600" u="sng" dirty="0" err="1"/>
              <a:t>Hyl</a:t>
            </a:r>
            <a:r>
              <a:rPr lang="fi-FI" sz="1600" u="sng" dirty="0"/>
              <a:t>: </a:t>
            </a:r>
          </a:p>
          <a:p>
            <a:pPr>
              <a:buFont typeface="Wingdings" panose="05000000000000000000" pitchFamily="2" charset="2"/>
              <a:buChar char="Ø"/>
            </a:pPr>
            <a:r>
              <a:rPr lang="fi-FI" sz="1600" b="0" dirty="0"/>
              <a:t>Mene opinto-ohjaajalle.</a:t>
            </a:r>
          </a:p>
          <a:p>
            <a:endParaRPr lang="fi-FI" sz="2000" dirty="0"/>
          </a:p>
          <a:p>
            <a:endParaRPr lang="fi-FI" dirty="0"/>
          </a:p>
        </p:txBody>
      </p:sp>
      <p:sp>
        <p:nvSpPr>
          <p:cNvPr id="4" name="Tekstin paikkamerkki 3">
            <a:extLst>
              <a:ext uri="{FF2B5EF4-FFF2-40B4-BE49-F238E27FC236}">
                <a16:creationId xmlns:a16="http://schemas.microsoft.com/office/drawing/2014/main" id="{3BFC5F2D-FD39-4C90-ABD1-F2465818A4A4}"/>
              </a:ext>
            </a:extLst>
          </p:cNvPr>
          <p:cNvSpPr>
            <a:spLocks noGrp="1"/>
          </p:cNvSpPr>
          <p:nvPr>
            <p:ph type="body" sz="quarter" idx="15"/>
          </p:nvPr>
        </p:nvSpPr>
        <p:spPr>
          <a:xfrm>
            <a:off x="6335640" y="252758"/>
            <a:ext cx="5572264" cy="819150"/>
          </a:xfrm>
        </p:spPr>
        <p:txBody>
          <a:bodyPr/>
          <a:lstStyle/>
          <a:p>
            <a:r>
              <a:rPr lang="fi-FI" dirty="0"/>
              <a:t>Miten suoritat </a:t>
            </a:r>
            <a:r>
              <a:rPr lang="fi-FI" dirty="0" err="1"/>
              <a:t>yto</a:t>
            </a:r>
            <a:r>
              <a:rPr lang="fi-FI" dirty="0"/>
              <a:t>-kurssit menestyksekkäästi?</a:t>
            </a:r>
          </a:p>
        </p:txBody>
      </p:sp>
    </p:spTree>
    <p:extLst>
      <p:ext uri="{BB962C8B-B14F-4D97-AF65-F5344CB8AC3E}">
        <p14:creationId xmlns:p14="http://schemas.microsoft.com/office/powerpoint/2010/main" val="138032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D77E51-516F-4567-85CD-AC8D5F506B45}"/>
              </a:ext>
            </a:extLst>
          </p:cNvPr>
          <p:cNvSpPr>
            <a:spLocks noGrp="1"/>
          </p:cNvSpPr>
          <p:nvPr>
            <p:ph sz="half" idx="1"/>
          </p:nvPr>
        </p:nvSpPr>
        <p:spPr>
          <a:xfrm>
            <a:off x="6321287" y="1058655"/>
            <a:ext cx="5586617" cy="5559840"/>
          </a:xfrm>
        </p:spPr>
        <p:txBody>
          <a:bodyPr/>
          <a:lstStyle/>
          <a:p>
            <a:pPr marL="0" indent="0">
              <a:buNone/>
            </a:pPr>
            <a:r>
              <a:rPr lang="fi-FI" sz="2000" dirty="0"/>
              <a:t>Kun ryhmäsi palaa </a:t>
            </a:r>
            <a:r>
              <a:rPr lang="fi-FI" sz="2000" dirty="0" err="1"/>
              <a:t>yto</a:t>
            </a:r>
            <a:r>
              <a:rPr lang="fi-FI" sz="2000" dirty="0"/>
              <a:t>-jaksolta:</a:t>
            </a:r>
          </a:p>
          <a:p>
            <a:pPr>
              <a:buFont typeface="Wingdings" panose="05000000000000000000" pitchFamily="2" charset="2"/>
              <a:buChar char="Ø"/>
            </a:pPr>
            <a:r>
              <a:rPr lang="fi-FI" dirty="0"/>
              <a:t>Ohjaa opiskelijat tarkistamaan omien kurssisuoritustensa tilanne Wilmasta tietokoneella (</a:t>
            </a:r>
            <a:r>
              <a:rPr lang="fi-FI" dirty="0" err="1"/>
              <a:t>apps</a:t>
            </a:r>
            <a:r>
              <a:rPr lang="fi-FI" dirty="0"/>
              <a:t> ei näytä kaikkea!).</a:t>
            </a:r>
          </a:p>
          <a:p>
            <a:pPr>
              <a:buFont typeface="Wingdings" panose="05000000000000000000" pitchFamily="2" charset="2"/>
              <a:buChar char="Ø"/>
            </a:pPr>
            <a:r>
              <a:rPr lang="fi-FI" sz="2000" dirty="0"/>
              <a:t>Jos kursseja XK, opasta opiskelijoita rästien suorittamiseen. Muistuta opiskelijoita, että s</a:t>
            </a:r>
            <a:r>
              <a:rPr lang="fi-FI" dirty="0"/>
              <a:t>anallisessa arvioinnissa on yleensä tietoa puuttuvista tehtävistä.</a:t>
            </a:r>
          </a:p>
          <a:p>
            <a:pPr>
              <a:buFont typeface="Wingdings" panose="05000000000000000000" pitchFamily="2" charset="2"/>
              <a:buChar char="Ø"/>
            </a:pPr>
            <a:r>
              <a:rPr lang="fi-FI" sz="2000" dirty="0"/>
              <a:t>Vieressä oleva lomake auttaa opiskelijaa hahmottamaan suoritetut/suorittamattomat </a:t>
            </a:r>
            <a:r>
              <a:rPr lang="fi-FI" sz="2000" dirty="0" err="1"/>
              <a:t>yto</a:t>
            </a:r>
            <a:r>
              <a:rPr lang="fi-FI" sz="2000" dirty="0"/>
              <a:t>-opinnot</a:t>
            </a:r>
          </a:p>
          <a:p>
            <a:pPr marL="0" indent="0">
              <a:buNone/>
            </a:pPr>
            <a:endParaRPr lang="fi-FI" sz="2000" dirty="0"/>
          </a:p>
          <a:p>
            <a:pPr>
              <a:buFont typeface="Wingdings" panose="05000000000000000000" pitchFamily="2" charset="2"/>
              <a:buChar char="Ø"/>
            </a:pPr>
            <a:endParaRPr lang="fi-FI" dirty="0"/>
          </a:p>
          <a:p>
            <a:endParaRPr lang="fi-FI" sz="2000" dirty="0"/>
          </a:p>
          <a:p>
            <a:endParaRPr lang="fi-FI" dirty="0"/>
          </a:p>
          <a:p>
            <a:pPr marL="0" indent="0">
              <a:buNone/>
            </a:pPr>
            <a:endParaRPr lang="fi-FI" sz="2000" dirty="0"/>
          </a:p>
          <a:p>
            <a:pPr marL="0" indent="0">
              <a:buNone/>
            </a:pPr>
            <a:endParaRPr lang="fi-FI" dirty="0"/>
          </a:p>
        </p:txBody>
      </p:sp>
      <p:sp>
        <p:nvSpPr>
          <p:cNvPr id="3" name="Tekstin paikkamerkki 2">
            <a:extLst>
              <a:ext uri="{FF2B5EF4-FFF2-40B4-BE49-F238E27FC236}">
                <a16:creationId xmlns:a16="http://schemas.microsoft.com/office/drawing/2014/main" id="{DD67AF23-C1A7-45BA-977E-0239C584F1C6}"/>
              </a:ext>
            </a:extLst>
          </p:cNvPr>
          <p:cNvSpPr>
            <a:spLocks noGrp="1"/>
          </p:cNvSpPr>
          <p:nvPr>
            <p:ph type="body" sz="quarter" idx="15"/>
          </p:nvPr>
        </p:nvSpPr>
        <p:spPr>
          <a:xfrm>
            <a:off x="6454911" y="239505"/>
            <a:ext cx="5452993" cy="819150"/>
          </a:xfrm>
        </p:spPr>
        <p:txBody>
          <a:bodyPr/>
          <a:lstStyle/>
          <a:p>
            <a:r>
              <a:rPr lang="fi-FI" dirty="0"/>
              <a:t>Hyviä vinkkejä </a:t>
            </a:r>
            <a:r>
              <a:rPr lang="fi-FI" dirty="0" err="1"/>
              <a:t>hoks</a:t>
            </a:r>
            <a:r>
              <a:rPr lang="fi-FI" dirty="0"/>
              <a:t>-ohjaajalle </a:t>
            </a:r>
            <a:r>
              <a:rPr lang="fi-FI" dirty="0" err="1"/>
              <a:t>yto</a:t>
            </a:r>
            <a:r>
              <a:rPr lang="fi-FI" dirty="0"/>
              <a:t>-tilanteen seuraamiseksi</a:t>
            </a:r>
          </a:p>
        </p:txBody>
      </p:sp>
      <p:pic>
        <p:nvPicPr>
          <p:cNvPr id="7" name="Kuvan paikkamerkki 6">
            <a:extLst>
              <a:ext uri="{FF2B5EF4-FFF2-40B4-BE49-F238E27FC236}">
                <a16:creationId xmlns:a16="http://schemas.microsoft.com/office/drawing/2014/main" id="{F77DD4FE-7D82-436F-9189-AA837352A954}"/>
              </a:ext>
            </a:extLst>
          </p:cNvPr>
          <p:cNvPicPr>
            <a:picLocks noGrp="1" noChangeAspect="1"/>
          </p:cNvPicPr>
          <p:nvPr>
            <p:ph type="pic" sz="quarter" idx="14"/>
          </p:nvPr>
        </p:nvPicPr>
        <p:blipFill rotWithShape="1">
          <a:blip r:embed="rId2"/>
          <a:srcRect l="2158" r="2158"/>
          <a:stretch/>
        </p:blipFill>
        <p:spPr/>
      </p:pic>
    </p:spTree>
    <p:extLst>
      <p:ext uri="{BB962C8B-B14F-4D97-AF65-F5344CB8AC3E}">
        <p14:creationId xmlns:p14="http://schemas.microsoft.com/office/powerpoint/2010/main" val="113637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a:extLst>
              <a:ext uri="{C183D7F6-B498-43B3-948B-1728B52AA6E4}">
                <adec:decorative xmlns:adec="http://schemas.microsoft.com/office/drawing/2017/decorative" val="1"/>
              </a:ext>
            </a:extLst>
          </p:cNvPr>
          <p:cNvPicPr>
            <a:picLocks noGrp="1" noChangeAspect="1"/>
          </p:cNvPicPr>
          <p:nvPr>
            <p:ph type="pic" sz="quarter" idx="14"/>
          </p:nvPr>
        </p:nvPicPr>
        <p:blipFill>
          <a:blip r:embed="rId2">
            <a:extLst>
              <a:ext uri="{28A0092B-C50C-407E-A947-70E740481C1C}">
                <a14:useLocalDpi xmlns:a14="http://schemas.microsoft.com/office/drawing/2010/main"/>
              </a:ext>
            </a:extLst>
          </a:blip>
          <a:srcRect/>
          <a:stretch>
            <a:fillRect/>
          </a:stretch>
        </p:blipFill>
        <p:spPr/>
      </p:pic>
      <p:sp>
        <p:nvSpPr>
          <p:cNvPr id="9" name="Sisällön paikkamerkki 8"/>
          <p:cNvSpPr>
            <a:spLocks noGrp="1"/>
          </p:cNvSpPr>
          <p:nvPr>
            <p:ph sz="half" idx="1"/>
          </p:nvPr>
        </p:nvSpPr>
        <p:spPr/>
        <p:txBody>
          <a:bodyPr/>
          <a:lstStyle/>
          <a:p>
            <a:pPr marL="0" indent="0">
              <a:buNone/>
            </a:pPr>
            <a:r>
              <a:rPr lang="fi-FI" sz="2000" dirty="0" err="1"/>
              <a:t>Hoks</a:t>
            </a:r>
            <a:r>
              <a:rPr lang="fi-FI" sz="2000" dirty="0"/>
              <a:t>-ohjaaja:</a:t>
            </a:r>
          </a:p>
          <a:p>
            <a:pPr marL="0" indent="0">
              <a:buNone/>
            </a:pPr>
            <a:r>
              <a:rPr lang="fi-FI" dirty="0"/>
              <a:t>Tee tarkistus </a:t>
            </a:r>
            <a:r>
              <a:rPr lang="fi-FI" dirty="0" err="1"/>
              <a:t>ops</a:t>
            </a:r>
            <a:r>
              <a:rPr lang="fi-FI" dirty="0"/>
              <a:t>-puun kautta: näkyy kaikki </a:t>
            </a:r>
            <a:r>
              <a:rPr lang="fi-FI" dirty="0" err="1"/>
              <a:t>yto</a:t>
            </a:r>
            <a:r>
              <a:rPr lang="fi-FI" dirty="0"/>
              <a:t>-kurssit, jotka on valittu opiskelijalle</a:t>
            </a:r>
          </a:p>
          <a:p>
            <a:r>
              <a:rPr lang="fi-FI" dirty="0"/>
              <a:t>tarkistus kannattaa tehdä viimeisen </a:t>
            </a:r>
            <a:r>
              <a:rPr lang="fi-FI" dirty="0" err="1"/>
              <a:t>yto</a:t>
            </a:r>
            <a:r>
              <a:rPr lang="fi-FI" dirty="0"/>
              <a:t>-jakson jälkeen </a:t>
            </a:r>
            <a:endParaRPr lang="fi-FI" sz="2000" dirty="0"/>
          </a:p>
          <a:p>
            <a:r>
              <a:rPr lang="fi-FI" sz="2000" dirty="0"/>
              <a:t> laske valinnaisten määrä: 9 </a:t>
            </a:r>
            <a:r>
              <a:rPr lang="fi-FI" sz="2000" dirty="0" err="1"/>
              <a:t>osp</a:t>
            </a:r>
            <a:endParaRPr lang="fi-FI" sz="2000" dirty="0"/>
          </a:p>
          <a:p>
            <a:r>
              <a:rPr lang="fi-FI" sz="2000" dirty="0"/>
              <a:t> tarkista, että kaikki valitut </a:t>
            </a:r>
            <a:r>
              <a:rPr lang="fi-FI" sz="2000" dirty="0" err="1"/>
              <a:t>yto</a:t>
            </a:r>
            <a:r>
              <a:rPr lang="fi-FI" sz="2000" dirty="0"/>
              <a:t>-kurssit on ok</a:t>
            </a:r>
          </a:p>
          <a:p>
            <a:r>
              <a:rPr lang="fi-FI" sz="2000" dirty="0"/>
              <a:t>merkitse hyväksytyksi tutkinnon osat</a:t>
            </a:r>
          </a:p>
          <a:p>
            <a:r>
              <a:rPr lang="fi-FI" dirty="0"/>
              <a:t>KT-opiskelijoiden kohdalla kysy apua tarvittaessa opolta</a:t>
            </a:r>
          </a:p>
          <a:p>
            <a:endParaRPr lang="fi-FI" sz="2000" dirty="0"/>
          </a:p>
          <a:p>
            <a:endParaRPr lang="fi-FI" dirty="0"/>
          </a:p>
          <a:p>
            <a:endParaRPr lang="fi-FI" dirty="0"/>
          </a:p>
        </p:txBody>
      </p:sp>
      <p:sp>
        <p:nvSpPr>
          <p:cNvPr id="4" name="Tekstin paikkamerkki 3">
            <a:extLst>
              <a:ext uri="{FF2B5EF4-FFF2-40B4-BE49-F238E27FC236}">
                <a16:creationId xmlns:a16="http://schemas.microsoft.com/office/drawing/2014/main" id="{22709248-CE6F-4FA0-AD44-7C4C2F277E76}"/>
              </a:ext>
            </a:extLst>
          </p:cNvPr>
          <p:cNvSpPr txBox="1">
            <a:spLocks/>
          </p:cNvSpPr>
          <p:nvPr/>
        </p:nvSpPr>
        <p:spPr>
          <a:xfrm>
            <a:off x="6335640" y="252758"/>
            <a:ext cx="5572264" cy="819150"/>
          </a:xfrm>
          <a:prstGeom prst="rect">
            <a:avLst/>
          </a:prstGeom>
        </p:spPr>
        <p:txBody>
          <a:bodyPr/>
          <a:lst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dirty="0"/>
              <a:t> Valmistumisen lähestyessä</a:t>
            </a:r>
          </a:p>
        </p:txBody>
      </p:sp>
    </p:spTree>
    <p:extLst>
      <p:ext uri="{BB962C8B-B14F-4D97-AF65-F5344CB8AC3E}">
        <p14:creationId xmlns:p14="http://schemas.microsoft.com/office/powerpoint/2010/main" val="195911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386AEED-726C-428D-9E57-75844559F08A}"/>
              </a:ext>
            </a:extLst>
          </p:cNvPr>
          <p:cNvSpPr>
            <a:spLocks noGrp="1"/>
          </p:cNvSpPr>
          <p:nvPr>
            <p:ph sz="half" idx="1"/>
          </p:nvPr>
        </p:nvSpPr>
        <p:spPr/>
        <p:txBody>
          <a:bodyPr/>
          <a:lstStyle/>
          <a:p>
            <a:r>
              <a:rPr lang="fi-FI"/>
              <a:t>Lähtötasotestit ruotsiin </a:t>
            </a:r>
            <a:r>
              <a:rPr lang="fi-FI" dirty="0"/>
              <a:t>ja englantiin: sähköiset testit, HOKS-ohjaaja pitää orientaatioviikolla, tulosten avulla opiskelijalle voidaan antaa enemmän ohjausta ja tukea</a:t>
            </a:r>
          </a:p>
          <a:p>
            <a:r>
              <a:rPr lang="fi-FI" dirty="0"/>
              <a:t>Orientaatiomateriaali Moodlessa: löytyy hakusanalla orientaatiomateriaali, kannattaa hyödyntää ja mainostaa opiskelijoille</a:t>
            </a:r>
          </a:p>
          <a:p>
            <a:pPr marL="0" indent="0">
              <a:buNone/>
            </a:pPr>
            <a:r>
              <a:rPr lang="fi-FI" dirty="0"/>
              <a:t> </a:t>
            </a:r>
          </a:p>
        </p:txBody>
      </p:sp>
      <p:sp>
        <p:nvSpPr>
          <p:cNvPr id="3" name="Tekstin paikkamerkki 2">
            <a:extLst>
              <a:ext uri="{FF2B5EF4-FFF2-40B4-BE49-F238E27FC236}">
                <a16:creationId xmlns:a16="http://schemas.microsoft.com/office/drawing/2014/main" id="{4FB20EDE-BEC5-4C2E-9C90-247FB21AF6F6}"/>
              </a:ext>
            </a:extLst>
          </p:cNvPr>
          <p:cNvSpPr>
            <a:spLocks noGrp="1"/>
          </p:cNvSpPr>
          <p:nvPr>
            <p:ph type="body" sz="quarter" idx="15"/>
          </p:nvPr>
        </p:nvSpPr>
        <p:spPr/>
        <p:txBody>
          <a:bodyPr/>
          <a:lstStyle/>
          <a:p>
            <a:r>
              <a:rPr lang="fi-FI" dirty="0"/>
              <a:t>Ajankohtaisia asioita</a:t>
            </a:r>
          </a:p>
        </p:txBody>
      </p:sp>
    </p:spTree>
    <p:extLst>
      <p:ext uri="{BB962C8B-B14F-4D97-AF65-F5344CB8AC3E}">
        <p14:creationId xmlns:p14="http://schemas.microsoft.com/office/powerpoint/2010/main" val="142756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0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8917DEB-C000-4981-9E28-8C1A5C94C696}"/>
              </a:ext>
            </a:extLst>
          </p:cNvPr>
          <p:cNvSpPr>
            <a:spLocks noGrp="1"/>
          </p:cNvSpPr>
          <p:nvPr>
            <p:ph sz="half" idx="1"/>
          </p:nvPr>
        </p:nvSpPr>
        <p:spPr/>
        <p:txBody>
          <a:bodyPr/>
          <a:lstStyle/>
          <a:p>
            <a:pPr marL="0" indent="0">
              <a:buNone/>
            </a:pPr>
            <a:r>
              <a:rPr lang="fi-FI" dirty="0"/>
              <a:t>Tämä materiaali on tuotettu </a:t>
            </a:r>
            <a:r>
              <a:rPr lang="fi-FI" dirty="0" err="1"/>
              <a:t>OPH:n</a:t>
            </a:r>
            <a:r>
              <a:rPr lang="fi-FI"/>
              <a:t> rahoittamissa Osaajaksi </a:t>
            </a:r>
            <a:r>
              <a:rPr lang="fi-FI" dirty="0"/>
              <a:t>– alla </a:t>
            </a:r>
            <a:r>
              <a:rPr lang="fi-FI" dirty="0" err="1"/>
              <a:t>kan</a:t>
            </a:r>
            <a:r>
              <a:rPr lang="fi-FI" dirty="0"/>
              <a:t>!-ja Vertaistutor-hankkeissa HOKS-ohjaajille tietopaketiksi </a:t>
            </a:r>
            <a:r>
              <a:rPr lang="fi-FI" dirty="0" err="1"/>
              <a:t>yto</a:t>
            </a:r>
            <a:r>
              <a:rPr lang="fi-FI" dirty="0"/>
              <a:t>-opinnoista ja niiden suorittamisesta. Materiaali on koostettu siten, että siinä on sekä yleistä tietoa yhteisistä tutkinnon osista ja niiden suorittamisesta että yksityiskohtaisempia ohjeita ja vinkkejä, joita voi hyödyntää opiskelijoiden ohjaamisessa ennen </a:t>
            </a:r>
            <a:r>
              <a:rPr lang="fi-FI" dirty="0" err="1"/>
              <a:t>yto</a:t>
            </a:r>
            <a:r>
              <a:rPr lang="fi-FI" dirty="0"/>
              <a:t>-jakson alkua.</a:t>
            </a:r>
          </a:p>
          <a:p>
            <a:pPr marL="0" indent="0">
              <a:buNone/>
            </a:pPr>
            <a:endParaRPr lang="fi-FI" dirty="0"/>
          </a:p>
          <a:p>
            <a:pPr marL="0" indent="0">
              <a:buNone/>
            </a:pPr>
            <a:r>
              <a:rPr lang="fi-FI" dirty="0"/>
              <a:t>Toivomme, että materiaalista on apua ja hyötyä arjen työssä!</a:t>
            </a:r>
          </a:p>
          <a:p>
            <a:pPr marL="0" indent="0">
              <a:buNone/>
            </a:pPr>
            <a:r>
              <a:rPr lang="fi-FI" dirty="0"/>
              <a:t>T. Minna Laajamaa ja Liisa Pylvänäinen</a:t>
            </a:r>
          </a:p>
        </p:txBody>
      </p:sp>
    </p:spTree>
    <p:extLst>
      <p:ext uri="{BB962C8B-B14F-4D97-AF65-F5344CB8AC3E}">
        <p14:creationId xmlns:p14="http://schemas.microsoft.com/office/powerpoint/2010/main" val="359256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30971A1-9AED-46A9-AC39-9BF0A5C827C3}"/>
              </a:ext>
            </a:extLst>
          </p:cNvPr>
          <p:cNvSpPr>
            <a:spLocks noGrp="1"/>
          </p:cNvSpPr>
          <p:nvPr>
            <p:ph type="title"/>
          </p:nvPr>
        </p:nvSpPr>
        <p:spPr>
          <a:xfrm>
            <a:off x="507236" y="530175"/>
            <a:ext cx="4919005" cy="384225"/>
          </a:xfrm>
        </p:spPr>
        <p:txBody>
          <a:bodyPr/>
          <a:lstStyle/>
          <a:p>
            <a:r>
              <a:rPr lang="fi-FI" sz="2400" dirty="0"/>
              <a:t>Yleistä </a:t>
            </a:r>
            <a:r>
              <a:rPr lang="fi-FI" sz="2400" dirty="0" err="1"/>
              <a:t>yto</a:t>
            </a:r>
            <a:r>
              <a:rPr lang="fi-FI" sz="2400" dirty="0"/>
              <a:t>-opinnoista</a:t>
            </a:r>
          </a:p>
        </p:txBody>
      </p:sp>
      <p:sp>
        <p:nvSpPr>
          <p:cNvPr id="5" name="Sisällön paikkamerkki 4">
            <a:extLst>
              <a:ext uri="{FF2B5EF4-FFF2-40B4-BE49-F238E27FC236}">
                <a16:creationId xmlns:a16="http://schemas.microsoft.com/office/drawing/2014/main" id="{963333C6-2DA9-4AF6-B85C-2EC1FF619AB2}"/>
              </a:ext>
            </a:extLst>
          </p:cNvPr>
          <p:cNvSpPr>
            <a:spLocks noGrp="1"/>
          </p:cNvSpPr>
          <p:nvPr>
            <p:ph idx="1"/>
          </p:nvPr>
        </p:nvSpPr>
        <p:spPr>
          <a:xfrm>
            <a:off x="507237" y="1130968"/>
            <a:ext cx="5063384" cy="5089358"/>
          </a:xfrm>
        </p:spPr>
        <p:txBody>
          <a:bodyPr/>
          <a:lstStyle/>
          <a:p>
            <a:pPr marL="0" indent="0">
              <a:buNone/>
            </a:pPr>
            <a:r>
              <a:rPr lang="fi-FI" sz="1400" b="0" dirty="0"/>
              <a:t>Yhteisten tutkinnon osien järjestämisestä vastaa </a:t>
            </a:r>
            <a:r>
              <a:rPr lang="fi-FI" sz="1400" b="0" dirty="0" err="1"/>
              <a:t>Gradiassa</a:t>
            </a:r>
            <a:r>
              <a:rPr lang="fi-FI" sz="1400" b="0" dirty="0"/>
              <a:t> Ohjaus- ja urapalvelut –yksikkö ja opetusta </a:t>
            </a:r>
            <a:r>
              <a:rPr lang="fi-FI" sz="1400" b="0" dirty="0" err="1"/>
              <a:t>ytoihin</a:t>
            </a:r>
            <a:r>
              <a:rPr lang="fi-FI" sz="1400" b="0" dirty="0"/>
              <a:t> annetaan viidellä kampuksella:</a:t>
            </a:r>
          </a:p>
          <a:p>
            <a:pPr marL="0" indent="0">
              <a:buNone/>
            </a:pPr>
            <a:endParaRPr lang="fi-FI" sz="1400" b="0" dirty="0"/>
          </a:p>
          <a:p>
            <a:pPr marL="0" indent="0">
              <a:buNone/>
            </a:pPr>
            <a:r>
              <a:rPr lang="fi-FI" sz="1400" b="0" dirty="0" err="1"/>
              <a:t>Gradia</a:t>
            </a:r>
            <a:r>
              <a:rPr lang="fi-FI" sz="1400" b="0" dirty="0"/>
              <a:t> Jyväskylä</a:t>
            </a:r>
          </a:p>
          <a:p>
            <a:r>
              <a:rPr lang="fi-FI" sz="1400" b="0" dirty="0"/>
              <a:t>Priimus</a:t>
            </a:r>
          </a:p>
          <a:p>
            <a:r>
              <a:rPr lang="fi-FI" sz="1400" b="0" dirty="0"/>
              <a:t>Viitaniemi</a:t>
            </a:r>
          </a:p>
          <a:p>
            <a:r>
              <a:rPr lang="fi-FI" sz="1400" b="0" dirty="0"/>
              <a:t>Harju</a:t>
            </a:r>
          </a:p>
          <a:p>
            <a:r>
              <a:rPr lang="fi-FI" sz="1400" b="0" dirty="0"/>
              <a:t>Kukkula</a:t>
            </a:r>
          </a:p>
          <a:p>
            <a:pPr marL="0" indent="0">
              <a:buNone/>
            </a:pPr>
            <a:endParaRPr lang="fi-FI" sz="1400" b="0" dirty="0"/>
          </a:p>
          <a:p>
            <a:pPr marL="0" indent="0">
              <a:buNone/>
            </a:pPr>
            <a:r>
              <a:rPr lang="fi-FI" sz="1400" b="0" dirty="0" err="1"/>
              <a:t>Gradia</a:t>
            </a:r>
            <a:r>
              <a:rPr lang="fi-FI" sz="1400" b="0" dirty="0"/>
              <a:t> Jämsä</a:t>
            </a:r>
          </a:p>
          <a:p>
            <a:pPr marL="0" indent="0">
              <a:buNone/>
            </a:pPr>
            <a:endParaRPr lang="fi-FI" sz="1400" b="0" dirty="0"/>
          </a:p>
          <a:p>
            <a:pPr marL="0" indent="0">
              <a:buNone/>
            </a:pPr>
            <a:r>
              <a:rPr lang="fi-FI" sz="1400" b="0" dirty="0"/>
              <a:t>Yksikköä johtaa Minna Sillanpää.</a:t>
            </a:r>
          </a:p>
          <a:p>
            <a:pPr marL="0" indent="0">
              <a:buNone/>
            </a:pPr>
            <a:r>
              <a:rPr lang="fi-FI" sz="1400" b="0" dirty="0"/>
              <a:t>Yhteisten tutkinnon osien vastuuhenkilöt ovat koulutuspäälliköt Joonas Ketonen </a:t>
            </a:r>
            <a:r>
              <a:rPr lang="fi-FI" sz="1400" b="0"/>
              <a:t>(1.8.2022 </a:t>
            </a:r>
            <a:r>
              <a:rPr lang="fi-FI" sz="1400" b="0" dirty="0"/>
              <a:t>alkaen Elina Satama) ja Kirsi Salonen.</a:t>
            </a:r>
          </a:p>
          <a:p>
            <a:pPr marL="0" indent="0">
              <a:buNone/>
            </a:pPr>
            <a:endParaRPr lang="fi-FI" sz="1400" b="0" dirty="0"/>
          </a:p>
          <a:p>
            <a:pPr marL="0" indent="0">
              <a:buNone/>
            </a:pPr>
            <a:r>
              <a:rPr lang="fi-FI" sz="1400" b="0" dirty="0">
                <a:solidFill>
                  <a:schemeClr val="tx1"/>
                </a:solidFill>
              </a:rPr>
              <a:t>Henkilöstöä n. 120, opettajia, erityisopettajia, opiskeluavustajia, opinto-ohjaajia.</a:t>
            </a:r>
          </a:p>
        </p:txBody>
      </p:sp>
      <p:pic>
        <p:nvPicPr>
          <p:cNvPr id="9" name="Kuva 8">
            <a:extLst>
              <a:ext uri="{FF2B5EF4-FFF2-40B4-BE49-F238E27FC236}">
                <a16:creationId xmlns:a16="http://schemas.microsoft.com/office/drawing/2014/main" id="{B688FEBE-B963-42B7-A0A1-43B5D14942C4}"/>
              </a:ext>
            </a:extLst>
          </p:cNvPr>
          <p:cNvPicPr>
            <a:picLocks noChangeAspect="1"/>
          </p:cNvPicPr>
          <p:nvPr/>
        </p:nvPicPr>
        <p:blipFill>
          <a:blip r:embed="rId2"/>
          <a:stretch>
            <a:fillRect/>
          </a:stretch>
        </p:blipFill>
        <p:spPr>
          <a:xfrm>
            <a:off x="5773983" y="-4472"/>
            <a:ext cx="6418017" cy="6858000"/>
          </a:xfrm>
          <a:prstGeom prst="rect">
            <a:avLst/>
          </a:prstGeom>
        </p:spPr>
      </p:pic>
    </p:spTree>
    <p:extLst>
      <p:ext uri="{BB962C8B-B14F-4D97-AF65-F5344CB8AC3E}">
        <p14:creationId xmlns:p14="http://schemas.microsoft.com/office/powerpoint/2010/main" val="145827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sällön paikkamerkki 10">
            <a:extLst>
              <a:ext uri="{FF2B5EF4-FFF2-40B4-BE49-F238E27FC236}">
                <a16:creationId xmlns:a16="http://schemas.microsoft.com/office/drawing/2014/main" id="{142F3177-49E7-424F-A367-F11F0DBAE6DC}"/>
              </a:ext>
            </a:extLst>
          </p:cNvPr>
          <p:cNvSpPr>
            <a:spLocks noGrp="1"/>
          </p:cNvSpPr>
          <p:nvPr>
            <p:ph sz="half" idx="1"/>
          </p:nvPr>
        </p:nvSpPr>
        <p:spPr>
          <a:xfrm>
            <a:off x="334799" y="1648326"/>
            <a:ext cx="5453157" cy="4914706"/>
          </a:xfrm>
        </p:spPr>
        <p:txBody>
          <a:bodyPr/>
          <a:lstStyle/>
          <a:p>
            <a:pPr marL="0" indent="0">
              <a:buNone/>
            </a:pPr>
            <a:r>
              <a:rPr lang="fi-FI" sz="1400" b="0" dirty="0"/>
              <a:t>Perustutkinnon laajuus 180 </a:t>
            </a:r>
            <a:r>
              <a:rPr lang="fi-FI" sz="1400" b="0" dirty="0" err="1"/>
              <a:t>osp</a:t>
            </a:r>
            <a:r>
              <a:rPr lang="fi-FI" sz="1400" b="0" dirty="0"/>
              <a:t>, josta yhteiset tutkinnon osat 35 </a:t>
            </a:r>
            <a:r>
              <a:rPr lang="fi-FI" sz="1400" b="0" dirty="0" err="1"/>
              <a:t>osp</a:t>
            </a:r>
            <a:r>
              <a:rPr lang="fi-FI" sz="1400" b="0" dirty="0"/>
              <a:t>.</a:t>
            </a:r>
          </a:p>
          <a:p>
            <a:pPr marL="0" indent="0" algn="l">
              <a:buNone/>
            </a:pPr>
            <a:r>
              <a:rPr lang="fi-FI" sz="1400" b="0" i="0" dirty="0">
                <a:effectLst/>
              </a:rPr>
              <a:t>Yhteiset tutkinnon osat ovat kaikille pakollisia yhteisiä opintoja ja ne kuuluvat jokaiseen perustutkintoon. </a:t>
            </a:r>
          </a:p>
          <a:p>
            <a:pPr marL="0" indent="0" algn="l">
              <a:buNone/>
            </a:pPr>
            <a:endParaRPr lang="fi-FI" sz="1400" b="0" dirty="0"/>
          </a:p>
          <a:p>
            <a:pPr marL="0" indent="0" algn="l">
              <a:buNone/>
            </a:pPr>
            <a:r>
              <a:rPr lang="fi-FI" sz="1400" b="0" dirty="0"/>
              <a:t>L</a:t>
            </a:r>
            <a:r>
              <a:rPr lang="fi-FI" sz="1400" b="0" i="0" dirty="0">
                <a:effectLst/>
              </a:rPr>
              <a:t>aajuus yhteensä 35 </a:t>
            </a:r>
            <a:r>
              <a:rPr lang="fi-FI" sz="1400" b="0" i="0" dirty="0" err="1">
                <a:effectLst/>
              </a:rPr>
              <a:t>osp</a:t>
            </a:r>
            <a:r>
              <a:rPr lang="fi-FI" sz="1400" b="0" i="0" dirty="0">
                <a:effectLst/>
              </a:rPr>
              <a:t>:</a:t>
            </a:r>
          </a:p>
          <a:p>
            <a:r>
              <a:rPr lang="fi-FI" sz="1400" b="0" i="0" dirty="0">
                <a:effectLst/>
              </a:rPr>
              <a:t>pakollisia 26 </a:t>
            </a:r>
            <a:r>
              <a:rPr lang="fi-FI" sz="1400" b="0" i="0" dirty="0" err="1">
                <a:effectLst/>
              </a:rPr>
              <a:t>osp</a:t>
            </a:r>
            <a:endParaRPr lang="fi-FI" sz="1400" b="0" i="0" dirty="0">
              <a:effectLst/>
            </a:endParaRPr>
          </a:p>
          <a:p>
            <a:r>
              <a:rPr lang="fi-FI" sz="1400" b="0" i="0" dirty="0">
                <a:effectLst/>
              </a:rPr>
              <a:t>valinnaisia 9 </a:t>
            </a:r>
            <a:r>
              <a:rPr lang="fi-FI" sz="1400" b="0" i="0" dirty="0" err="1">
                <a:effectLst/>
              </a:rPr>
              <a:t>osp</a:t>
            </a:r>
            <a:endParaRPr lang="fi-FI" sz="1400" b="0" i="0" dirty="0">
              <a:effectLst/>
            </a:endParaRPr>
          </a:p>
          <a:p>
            <a:endParaRPr lang="fi-FI" sz="1400" b="0" dirty="0"/>
          </a:p>
          <a:p>
            <a:pPr marL="0" indent="0">
              <a:buNone/>
            </a:pPr>
            <a:r>
              <a:rPr lang="fi-FI" sz="1400" b="0" i="0" dirty="0">
                <a:effectLst/>
              </a:rPr>
              <a:t>Yhteiset tutkinnon osat arvioidaan 1 – 3 osaamispisteen laajuisina osa-alueina asteikolla 1-5 – vrt. ammatilliset tutkinnon osat, joissa arvioitavat kokonaisuudet ovat huomattavasti laajempia! </a:t>
            </a:r>
          </a:p>
          <a:p>
            <a:pPr marL="0" indent="0">
              <a:buNone/>
            </a:pPr>
            <a:endParaRPr lang="fi-FI" sz="1400" b="0" i="0" dirty="0">
              <a:effectLst/>
            </a:endParaRPr>
          </a:p>
          <a:p>
            <a:pPr marL="0" indent="0">
              <a:buNone/>
            </a:pPr>
            <a:r>
              <a:rPr lang="fi-FI" sz="1400" b="0" dirty="0"/>
              <a:t>1.8.2022 voimaan tulevat uudet arviointikriteerit:</a:t>
            </a:r>
          </a:p>
          <a:p>
            <a:pPr marL="0" indent="0">
              <a:buNone/>
            </a:pPr>
            <a:r>
              <a:rPr lang="fi-FI"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https://www.oph.fi/fi/koulutus-ja-tutkinnot/yhteisten-tutkinnon-osien-arviointikriteeristo-0</a:t>
            </a:r>
            <a:endParaRPr lang="fi-FI" sz="1400" b="0" dirty="0"/>
          </a:p>
          <a:p>
            <a:pPr marL="0" indent="0">
              <a:buNone/>
            </a:pPr>
            <a:endParaRPr lang="fi-FI" dirty="0"/>
          </a:p>
          <a:p>
            <a:pPr marL="0" indent="0">
              <a:buNone/>
            </a:pPr>
            <a:endParaRPr lang="fi-FI" dirty="0"/>
          </a:p>
          <a:p>
            <a:endParaRPr lang="fi-FI" dirty="0"/>
          </a:p>
        </p:txBody>
      </p:sp>
      <p:sp>
        <p:nvSpPr>
          <p:cNvPr id="12" name="Tekstin paikkamerkki 11">
            <a:extLst>
              <a:ext uri="{FF2B5EF4-FFF2-40B4-BE49-F238E27FC236}">
                <a16:creationId xmlns:a16="http://schemas.microsoft.com/office/drawing/2014/main" id="{81BA07D8-CDE5-464B-8268-7DB410D98246}"/>
              </a:ext>
            </a:extLst>
          </p:cNvPr>
          <p:cNvSpPr>
            <a:spLocks noGrp="1"/>
          </p:cNvSpPr>
          <p:nvPr>
            <p:ph type="body" sz="quarter" idx="4294967295"/>
          </p:nvPr>
        </p:nvSpPr>
        <p:spPr>
          <a:xfrm>
            <a:off x="334799" y="569662"/>
            <a:ext cx="5118264" cy="819150"/>
          </a:xfrm>
        </p:spPr>
        <p:txBody>
          <a:bodyPr/>
          <a:lstStyle/>
          <a:p>
            <a:pPr marL="0" indent="0">
              <a:buNone/>
            </a:pPr>
            <a:r>
              <a:rPr lang="fi-FI" sz="2400" dirty="0"/>
              <a:t>Yhteiset tutkinnon osat </a:t>
            </a:r>
          </a:p>
          <a:p>
            <a:pPr marL="0" indent="0">
              <a:buNone/>
            </a:pPr>
            <a:r>
              <a:rPr lang="fi-FI" sz="2400" dirty="0"/>
              <a:t>– viidesosa tutkinnosta!</a:t>
            </a:r>
          </a:p>
        </p:txBody>
      </p:sp>
    </p:spTree>
    <p:extLst>
      <p:ext uri="{BB962C8B-B14F-4D97-AF65-F5344CB8AC3E}">
        <p14:creationId xmlns:p14="http://schemas.microsoft.com/office/powerpoint/2010/main" val="415829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1B78610-4C2A-463D-A342-21CA4EE14D1B}"/>
              </a:ext>
            </a:extLst>
          </p:cNvPr>
          <p:cNvSpPr>
            <a:spLocks noGrp="1"/>
          </p:cNvSpPr>
          <p:nvPr>
            <p:ph sz="half" idx="1"/>
          </p:nvPr>
        </p:nvSpPr>
        <p:spPr>
          <a:xfrm>
            <a:off x="295276" y="704850"/>
            <a:ext cx="5353050" cy="5201688"/>
          </a:xfrm>
        </p:spPr>
        <p:txBody>
          <a:bodyPr/>
          <a:lstStyle/>
          <a:p>
            <a:pPr marL="0" indent="0">
              <a:buNone/>
            </a:pPr>
            <a:r>
              <a:rPr lang="fi-FI" sz="2000" i="0" dirty="0" err="1">
                <a:effectLst/>
              </a:rPr>
              <a:t>Ytoissa</a:t>
            </a:r>
            <a:r>
              <a:rPr lang="fi-FI" sz="2000" i="0" dirty="0">
                <a:effectLst/>
              </a:rPr>
              <a:t> opiskellaan seuraavia aineita</a:t>
            </a:r>
          </a:p>
          <a:p>
            <a:pPr marL="0" indent="0">
              <a:buNone/>
            </a:pPr>
            <a:endParaRPr lang="fi-FI" sz="2000" i="0" dirty="0">
              <a:effectLst/>
            </a:endParaRPr>
          </a:p>
          <a:p>
            <a:pPr>
              <a:buFont typeface="Wingdings" panose="05000000000000000000" pitchFamily="2" charset="2"/>
              <a:buChar char="§"/>
            </a:pPr>
            <a:r>
              <a:rPr lang="fi-FI" sz="2000" b="0" i="0" dirty="0">
                <a:effectLst/>
              </a:rPr>
              <a:t>äidinkieltä ja viestintää</a:t>
            </a:r>
          </a:p>
          <a:p>
            <a:pPr>
              <a:buFont typeface="Wingdings" panose="05000000000000000000" pitchFamily="2" charset="2"/>
              <a:buChar char="§"/>
            </a:pPr>
            <a:r>
              <a:rPr lang="fi-FI" sz="2000" b="0" i="0" dirty="0">
                <a:effectLst/>
              </a:rPr>
              <a:t>ruotsia</a:t>
            </a:r>
          </a:p>
          <a:p>
            <a:pPr>
              <a:buFont typeface="Wingdings" panose="05000000000000000000" pitchFamily="2" charset="2"/>
              <a:buChar char="§"/>
            </a:pPr>
            <a:r>
              <a:rPr lang="fi-FI" sz="2000" b="0" i="0" dirty="0">
                <a:effectLst/>
              </a:rPr>
              <a:t>englantia</a:t>
            </a:r>
          </a:p>
          <a:p>
            <a:pPr>
              <a:buFont typeface="Wingdings" panose="05000000000000000000" pitchFamily="2" charset="2"/>
              <a:buChar char="§"/>
            </a:pPr>
            <a:r>
              <a:rPr lang="fi-FI" sz="2000" b="0" i="0" dirty="0">
                <a:effectLst/>
              </a:rPr>
              <a:t>digitaitoja </a:t>
            </a:r>
          </a:p>
          <a:p>
            <a:pPr>
              <a:buFont typeface="Wingdings" panose="05000000000000000000" pitchFamily="2" charset="2"/>
              <a:buChar char="§"/>
            </a:pPr>
            <a:r>
              <a:rPr lang="fi-FI" sz="2000" b="0" i="0" dirty="0">
                <a:effectLst/>
              </a:rPr>
              <a:t>matematiikkaa</a:t>
            </a:r>
          </a:p>
          <a:p>
            <a:pPr>
              <a:buFont typeface="Wingdings" panose="05000000000000000000" pitchFamily="2" charset="2"/>
              <a:buChar char="§"/>
            </a:pPr>
            <a:r>
              <a:rPr lang="fi-FI" sz="2000" b="0" i="0" dirty="0">
                <a:effectLst/>
              </a:rPr>
              <a:t>fysiikkaa ja kemiaa </a:t>
            </a:r>
          </a:p>
          <a:p>
            <a:pPr>
              <a:buFont typeface="Wingdings" panose="05000000000000000000" pitchFamily="2" charset="2"/>
              <a:buChar char="§"/>
            </a:pPr>
            <a:r>
              <a:rPr lang="fi-FI" sz="2000" b="0" i="0" dirty="0">
                <a:effectLst/>
              </a:rPr>
              <a:t>taidetta ja luovaa ilmaisua</a:t>
            </a:r>
          </a:p>
          <a:p>
            <a:pPr>
              <a:buFont typeface="Wingdings" panose="05000000000000000000" pitchFamily="2" charset="2"/>
              <a:buChar char="§"/>
            </a:pPr>
            <a:r>
              <a:rPr lang="fi-FI" sz="2000" b="0" i="0" dirty="0">
                <a:effectLst/>
              </a:rPr>
              <a:t> yhteiskuntaosaamista ja työelämätaitoja</a:t>
            </a:r>
          </a:p>
          <a:p>
            <a:pPr>
              <a:buFont typeface="Wingdings" panose="05000000000000000000" pitchFamily="2" charset="2"/>
              <a:buChar char="§"/>
            </a:pPr>
            <a:r>
              <a:rPr lang="fi-FI" sz="2000" b="0" i="0" dirty="0">
                <a:effectLst/>
              </a:rPr>
              <a:t> kansalaisen talousosaamista ja työyhteisötaitoja </a:t>
            </a:r>
          </a:p>
          <a:p>
            <a:pPr>
              <a:buFont typeface="Wingdings" panose="05000000000000000000" pitchFamily="2" charset="2"/>
              <a:buChar char="§"/>
            </a:pPr>
            <a:r>
              <a:rPr lang="fi-FI" sz="2000" b="0" i="0" dirty="0">
                <a:effectLst/>
              </a:rPr>
              <a:t>yrittäjyysopintoja </a:t>
            </a:r>
          </a:p>
          <a:p>
            <a:pPr>
              <a:buFont typeface="Wingdings" panose="05000000000000000000" pitchFamily="2" charset="2"/>
              <a:buChar char="§"/>
            </a:pPr>
            <a:r>
              <a:rPr lang="fi-FI" sz="2000" b="0" i="0" dirty="0">
                <a:effectLst/>
              </a:rPr>
              <a:t>liikuntaa ja terveystietoa </a:t>
            </a:r>
            <a:endParaRPr lang="fi-FI" b="0" dirty="0"/>
          </a:p>
          <a:p>
            <a:pPr>
              <a:buFont typeface="Wingdings" panose="05000000000000000000" pitchFamily="2" charset="2"/>
              <a:buChar char="§"/>
            </a:pPr>
            <a:r>
              <a:rPr lang="fi-FI" sz="2000" b="0" i="0" dirty="0">
                <a:effectLst/>
              </a:rPr>
              <a:t>kestävää kehitystä</a:t>
            </a:r>
          </a:p>
          <a:p>
            <a:pPr>
              <a:buFont typeface="Wingdings" panose="05000000000000000000" pitchFamily="2" charset="2"/>
              <a:buChar char="§"/>
            </a:pPr>
            <a:r>
              <a:rPr lang="fi-FI" b="0" dirty="0"/>
              <a:t>opiskelu- ja urasuunnittelua</a:t>
            </a:r>
            <a:r>
              <a:rPr lang="fi-FI" sz="2000" b="0" i="0" dirty="0">
                <a:effectLst/>
              </a:rPr>
              <a:t> </a:t>
            </a:r>
          </a:p>
          <a:p>
            <a:endParaRPr lang="fi-FI" dirty="0"/>
          </a:p>
        </p:txBody>
      </p:sp>
    </p:spTree>
    <p:extLst>
      <p:ext uri="{BB962C8B-B14F-4D97-AF65-F5344CB8AC3E}">
        <p14:creationId xmlns:p14="http://schemas.microsoft.com/office/powerpoint/2010/main" val="100293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704D5F3-679C-4831-BC5D-2C3B8A0FD7CE}"/>
              </a:ext>
            </a:extLst>
          </p:cNvPr>
          <p:cNvSpPr>
            <a:spLocks noGrp="1"/>
          </p:cNvSpPr>
          <p:nvPr>
            <p:ph sz="half" idx="1"/>
          </p:nvPr>
        </p:nvSpPr>
        <p:spPr>
          <a:xfrm>
            <a:off x="334799" y="1371600"/>
            <a:ext cx="5453157" cy="4534938"/>
          </a:xfrm>
        </p:spPr>
        <p:txBody>
          <a:bodyPr/>
          <a:lstStyle/>
          <a:p>
            <a:pPr marL="0" indent="0">
              <a:buNone/>
            </a:pPr>
            <a:r>
              <a:rPr lang="fi-FI" sz="1600" dirty="0"/>
              <a:t>4-8 VIIKON JAKSOINA SUORITETTAVAT:</a:t>
            </a:r>
          </a:p>
          <a:p>
            <a:pPr marL="0" indent="0">
              <a:buNone/>
            </a:pPr>
            <a:endParaRPr lang="fi-FI" sz="1600" dirty="0"/>
          </a:p>
          <a:p>
            <a:r>
              <a:rPr lang="fi-FI" sz="1600" dirty="0"/>
              <a:t>Ryhmämuotoinen opiskelu</a:t>
            </a:r>
          </a:p>
          <a:p>
            <a:r>
              <a:rPr lang="fi-FI" sz="1600" dirty="0"/>
              <a:t>Pienryhmäopetus erityisopettajan ohjauksessa</a:t>
            </a:r>
          </a:p>
          <a:p>
            <a:r>
              <a:rPr lang="fi-FI" sz="1600" dirty="0"/>
              <a:t>Monimuoto-opiskelu</a:t>
            </a:r>
          </a:p>
          <a:p>
            <a:r>
              <a:rPr lang="fi-FI" sz="1600" dirty="0"/>
              <a:t>Verkko-opiskelu</a:t>
            </a:r>
          </a:p>
          <a:p>
            <a:pPr marL="0" indent="0">
              <a:buNone/>
            </a:pPr>
            <a:endParaRPr lang="fi-FI" sz="1600" dirty="0"/>
          </a:p>
          <a:p>
            <a:pPr marL="0" indent="0">
              <a:buNone/>
            </a:pPr>
            <a:r>
              <a:rPr lang="fi-FI" sz="1600" dirty="0"/>
              <a:t>VAPAAMMASSA AIKATAULUSSA SUORITETTAVAT:</a:t>
            </a:r>
          </a:p>
          <a:p>
            <a:pPr marL="0" indent="0">
              <a:buNone/>
            </a:pPr>
            <a:endParaRPr lang="fi-FI" sz="1600" dirty="0"/>
          </a:p>
          <a:p>
            <a:r>
              <a:rPr lang="fi-FI" sz="1600" dirty="0"/>
              <a:t>Erikseen sovittavat itsenäiset suoritukset</a:t>
            </a:r>
          </a:p>
          <a:p>
            <a:r>
              <a:rPr lang="fi-FI" sz="1600" dirty="0"/>
              <a:t>Oma polku -ryhmät</a:t>
            </a:r>
          </a:p>
          <a:p>
            <a:r>
              <a:rPr lang="fi-FI" sz="1600" dirty="0"/>
              <a:t>Rästipajat opiskelun tukena</a:t>
            </a:r>
          </a:p>
          <a:p>
            <a:r>
              <a:rPr lang="fi-FI" sz="1600" dirty="0"/>
              <a:t>Integroituna muihin opintoihin tai työssäoppimiseen</a:t>
            </a:r>
          </a:p>
          <a:p>
            <a:endParaRPr lang="fi-FI" sz="1400" b="0" dirty="0"/>
          </a:p>
        </p:txBody>
      </p:sp>
      <p:sp>
        <p:nvSpPr>
          <p:cNvPr id="3" name="Tekstin paikkamerkki 11">
            <a:extLst>
              <a:ext uri="{FF2B5EF4-FFF2-40B4-BE49-F238E27FC236}">
                <a16:creationId xmlns:a16="http://schemas.microsoft.com/office/drawing/2014/main" id="{C65A3EAA-A815-4F36-A7E7-55947F02D5D4}"/>
              </a:ext>
            </a:extLst>
          </p:cNvPr>
          <p:cNvSpPr txBox="1">
            <a:spLocks/>
          </p:cNvSpPr>
          <p:nvPr/>
        </p:nvSpPr>
        <p:spPr>
          <a:xfrm>
            <a:off x="334799" y="625642"/>
            <a:ext cx="5118264" cy="48126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fi-FI" sz="2400" dirty="0" err="1"/>
              <a:t>Ytojen</a:t>
            </a:r>
            <a:r>
              <a:rPr lang="fi-FI" sz="2400" dirty="0"/>
              <a:t> erilaiset suoritustavat</a:t>
            </a:r>
          </a:p>
        </p:txBody>
      </p:sp>
    </p:spTree>
    <p:extLst>
      <p:ext uri="{BB962C8B-B14F-4D97-AF65-F5344CB8AC3E}">
        <p14:creationId xmlns:p14="http://schemas.microsoft.com/office/powerpoint/2010/main" val="349359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AF7B043-C771-465D-9258-F5854D67AF23}"/>
              </a:ext>
            </a:extLst>
          </p:cNvPr>
          <p:cNvSpPr>
            <a:spLocks noGrp="1"/>
          </p:cNvSpPr>
          <p:nvPr>
            <p:ph sz="half" idx="1"/>
          </p:nvPr>
        </p:nvSpPr>
        <p:spPr>
          <a:xfrm>
            <a:off x="334799" y="1555199"/>
            <a:ext cx="5453157" cy="4881695"/>
          </a:xfrm>
        </p:spPr>
        <p:txBody>
          <a:bodyPr/>
          <a:lstStyle/>
          <a:p>
            <a:r>
              <a:rPr lang="fi-FI" sz="1600" dirty="0"/>
              <a:t>Ryhmämuotoinen opiskelu</a:t>
            </a:r>
          </a:p>
          <a:p>
            <a:pPr marL="0" indent="0">
              <a:buNone/>
            </a:pPr>
            <a:r>
              <a:rPr lang="fi-FI" sz="1400" b="0" dirty="0"/>
              <a:t>Yleisin tapa suorittaa </a:t>
            </a:r>
            <a:r>
              <a:rPr lang="fi-FI" sz="1400" b="0" dirty="0" err="1"/>
              <a:t>ytoja</a:t>
            </a:r>
            <a:r>
              <a:rPr lang="fi-FI" sz="1400" b="0" dirty="0"/>
              <a:t> erityisesti nuorilla opiskelijoilla, lähiopetusta ryhmissä lukujärjestyksen mukaan. </a:t>
            </a:r>
          </a:p>
          <a:p>
            <a:r>
              <a:rPr lang="fi-FI" sz="1600" dirty="0"/>
              <a:t>Pienryhmäopetus erityisopettajan ohjauksessa</a:t>
            </a:r>
          </a:p>
          <a:p>
            <a:pPr marL="0" indent="0">
              <a:buNone/>
            </a:pPr>
            <a:r>
              <a:rPr lang="fi-FI" sz="1400" b="0" dirty="0"/>
              <a:t>Erityistä tukea tarvitseville opiskelijoille niissä aineissa, joissa opiskelija tarvitsee erityisopetusta, opetukseen osallistutaan samaan aikaan kun oma ryhmä on ryhmämuotoisessa </a:t>
            </a:r>
            <a:r>
              <a:rPr lang="fi-FI" sz="1400" b="0" dirty="0" err="1"/>
              <a:t>yto</a:t>
            </a:r>
            <a:r>
              <a:rPr lang="fi-FI" sz="1400" b="0" dirty="0"/>
              <a:t>-opetuksessa.</a:t>
            </a:r>
          </a:p>
          <a:p>
            <a:r>
              <a:rPr lang="fi-FI" sz="1600" dirty="0"/>
              <a:t>Monimuoto-opiskelu</a:t>
            </a:r>
          </a:p>
          <a:p>
            <a:pPr marL="0" indent="0">
              <a:buNone/>
            </a:pPr>
            <a:r>
              <a:rPr lang="fi-FI" sz="1400" b="0" dirty="0"/>
              <a:t>Enimmäkseen jatkuvan haun kautta tuleville aikuisille opiskelijoille, yhdistetty lähiopetus + etäopiskelu, jossa lähiopetusta vähemmän kuin normaalissa ryhmämuotoisessa opiskelussa, ja osa kurssien tehtävistä tehdään itsenäisesti.</a:t>
            </a:r>
          </a:p>
          <a:p>
            <a:r>
              <a:rPr lang="fi-FI" sz="1600" dirty="0"/>
              <a:t>Verkko-opiskelu</a:t>
            </a:r>
          </a:p>
          <a:p>
            <a:pPr marL="0" indent="0">
              <a:buNone/>
            </a:pPr>
            <a:r>
              <a:rPr lang="fi-FI" sz="1400" b="0" dirty="0"/>
              <a:t>Itsenäiseen opiskeluun kykeneville opiskelijoille, joilla on riittävä kielitaito eri kielten opiskeluun ja opiskeluun suomen kielellä. Verkko-opiskelu vaatii oman opiskelun aikatauluttamisen taitoa ja digiosaamista. </a:t>
            </a:r>
          </a:p>
        </p:txBody>
      </p:sp>
      <p:sp>
        <p:nvSpPr>
          <p:cNvPr id="3" name="Tekstin paikkamerkki 11">
            <a:extLst>
              <a:ext uri="{FF2B5EF4-FFF2-40B4-BE49-F238E27FC236}">
                <a16:creationId xmlns:a16="http://schemas.microsoft.com/office/drawing/2014/main" id="{2ECFA47B-B27D-4973-B880-1F4E69CFC93E}"/>
              </a:ext>
            </a:extLst>
          </p:cNvPr>
          <p:cNvSpPr txBox="1">
            <a:spLocks/>
          </p:cNvSpPr>
          <p:nvPr/>
        </p:nvSpPr>
        <p:spPr>
          <a:xfrm>
            <a:off x="334799" y="625642"/>
            <a:ext cx="5118264" cy="48126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fi-FI" sz="2400" dirty="0"/>
              <a:t>Suoritustavan valinta</a:t>
            </a:r>
          </a:p>
        </p:txBody>
      </p:sp>
    </p:spTree>
    <p:extLst>
      <p:ext uri="{BB962C8B-B14F-4D97-AF65-F5344CB8AC3E}">
        <p14:creationId xmlns:p14="http://schemas.microsoft.com/office/powerpoint/2010/main" val="377562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81DAD1C-0BF4-4FEC-BBD6-1D2B8566386A}"/>
              </a:ext>
            </a:extLst>
          </p:cNvPr>
          <p:cNvSpPr>
            <a:spLocks noGrp="1"/>
          </p:cNvSpPr>
          <p:nvPr>
            <p:ph sz="half" idx="1"/>
          </p:nvPr>
        </p:nvSpPr>
        <p:spPr>
          <a:xfrm>
            <a:off x="334799" y="1215189"/>
            <a:ext cx="5453157" cy="4692411"/>
          </a:xfrm>
        </p:spPr>
        <p:txBody>
          <a:bodyPr/>
          <a:lstStyle/>
          <a:p>
            <a:r>
              <a:rPr lang="fi-FI" sz="1600" dirty="0"/>
              <a:t>Erikseen sovittavat itsenäiset suoritukset</a:t>
            </a:r>
          </a:p>
          <a:p>
            <a:pPr marL="0" indent="0">
              <a:buNone/>
            </a:pPr>
            <a:r>
              <a:rPr lang="fi-FI" sz="1400" b="0" dirty="0"/>
              <a:t>Poikkeustilanteissa pätevästä syystä koulutuspäälliköltä anottava tapa suorittaa yksittäisiä </a:t>
            </a:r>
            <a:r>
              <a:rPr lang="fi-FI" sz="1400" b="0" dirty="0" err="1"/>
              <a:t>yto</a:t>
            </a:r>
            <a:r>
              <a:rPr lang="fi-FI" sz="1400" b="0" dirty="0"/>
              <a:t>-kursseja, kyseisen aineen opettaja antaa itsenäisesti suoritettavat tehtävät.</a:t>
            </a:r>
          </a:p>
          <a:p>
            <a:r>
              <a:rPr lang="fi-FI" sz="1600" dirty="0"/>
              <a:t>Oma polku –ryhmät</a:t>
            </a:r>
          </a:p>
          <a:p>
            <a:pPr marL="0" indent="0">
              <a:buNone/>
            </a:pPr>
            <a:r>
              <a:rPr lang="fi-FI" sz="1400" b="0" dirty="0"/>
              <a:t>Muutamilla aloilla käytössä oleva tapa suorittaa </a:t>
            </a:r>
            <a:r>
              <a:rPr lang="fi-FI" sz="1400" b="0" dirty="0" err="1"/>
              <a:t>yto</a:t>
            </a:r>
            <a:r>
              <a:rPr lang="fi-FI" sz="1400" b="0" dirty="0"/>
              <a:t>-opintoja joustavasti lähiopetuksessa, kohderyhmä pääasiassa nuoret opiskelijat, joilla eri syistä haasteita suorittaa </a:t>
            </a:r>
            <a:r>
              <a:rPr lang="fi-FI" sz="1400" b="0" dirty="0" err="1"/>
              <a:t>ytoja</a:t>
            </a:r>
            <a:r>
              <a:rPr lang="fi-FI" sz="1400" b="0" dirty="0"/>
              <a:t> lähiopetusjakson aikana. Pajamainen opiskelumalli, jossa paikalla eri aikoina eri aineen opettaja ja koulunkäyntiavustajia. </a:t>
            </a:r>
          </a:p>
          <a:p>
            <a:r>
              <a:rPr lang="fi-FI" sz="1600" dirty="0"/>
              <a:t>Rästipajat opiskelun tukena</a:t>
            </a:r>
          </a:p>
          <a:p>
            <a:pPr marL="0" indent="0">
              <a:buNone/>
            </a:pPr>
            <a:r>
              <a:rPr lang="fi-FI" sz="1400" b="0" dirty="0"/>
              <a:t>Kesken jääneiden </a:t>
            </a:r>
            <a:r>
              <a:rPr lang="fi-FI" sz="1400" b="0" dirty="0" err="1"/>
              <a:t>yto</a:t>
            </a:r>
            <a:r>
              <a:rPr lang="fi-FI" sz="1400" b="0" dirty="0"/>
              <a:t>-kurssien tuettua loppuun suorittamista varten opiskelijoille, joilla on vaikeuksia saada itsenäisesti rästejä hoidettua. Rästipajassa saa apua myös verkkokurssien </a:t>
            </a:r>
            <a:r>
              <a:rPr lang="fi-FI" sz="1400" b="0"/>
              <a:t>suorittamiseen tarvittaessa.</a:t>
            </a:r>
            <a:endParaRPr lang="fi-FI" sz="1400" b="0" dirty="0"/>
          </a:p>
        </p:txBody>
      </p:sp>
      <p:sp>
        <p:nvSpPr>
          <p:cNvPr id="4" name="Tekstin paikkamerkki 11">
            <a:extLst>
              <a:ext uri="{FF2B5EF4-FFF2-40B4-BE49-F238E27FC236}">
                <a16:creationId xmlns:a16="http://schemas.microsoft.com/office/drawing/2014/main" id="{9FC828E0-5814-42D9-8845-C052F1EFC731}"/>
              </a:ext>
            </a:extLst>
          </p:cNvPr>
          <p:cNvSpPr txBox="1">
            <a:spLocks/>
          </p:cNvSpPr>
          <p:nvPr/>
        </p:nvSpPr>
        <p:spPr>
          <a:xfrm>
            <a:off x="334799" y="625642"/>
            <a:ext cx="5118264" cy="48126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fi-FI" sz="2400" dirty="0"/>
              <a:t>Suoritustavan valinta</a:t>
            </a:r>
          </a:p>
        </p:txBody>
      </p:sp>
    </p:spTree>
    <p:extLst>
      <p:ext uri="{BB962C8B-B14F-4D97-AF65-F5344CB8AC3E}">
        <p14:creationId xmlns:p14="http://schemas.microsoft.com/office/powerpoint/2010/main" val="182768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364892" y="1712295"/>
            <a:ext cx="5611838" cy="4860783"/>
          </a:xfrm>
        </p:spPr>
        <p:txBody>
          <a:bodyPr/>
          <a:lstStyle/>
          <a:p>
            <a:pPr marL="0" indent="0">
              <a:buNone/>
            </a:pPr>
            <a:r>
              <a:rPr lang="fi-FI" sz="1600" dirty="0"/>
              <a:t>Tärkeä vaihe opiskelijan polun alussa!</a:t>
            </a:r>
          </a:p>
          <a:p>
            <a:r>
              <a:rPr lang="fi-FI" sz="1600" b="0" dirty="0" err="1"/>
              <a:t>Ytoissa</a:t>
            </a:r>
            <a:r>
              <a:rPr lang="fi-FI" sz="1600" b="0" dirty="0"/>
              <a:t> </a:t>
            </a:r>
            <a:r>
              <a:rPr lang="fi-FI" sz="1600" b="0" dirty="0" err="1"/>
              <a:t>ostuja</a:t>
            </a:r>
            <a:r>
              <a:rPr lang="fi-FI" sz="1600" b="0" dirty="0"/>
              <a:t> yleisesti huomattavasti enemmän kuin ammatillisissa.</a:t>
            </a:r>
          </a:p>
          <a:p>
            <a:r>
              <a:rPr lang="fi-FI" sz="1600" b="0" dirty="0"/>
              <a:t>Potentiaalista tunnustettavaa jää usein tunnistamatta! </a:t>
            </a:r>
          </a:p>
          <a:p>
            <a:r>
              <a:rPr lang="fi-FI" sz="1600" b="0" dirty="0"/>
              <a:t>Papereista tunnustetaan, mutta muu osaaminen jää todentamatta usein. Aikuisia opiskelijoita päätyy usein turhaan </a:t>
            </a:r>
            <a:r>
              <a:rPr lang="fi-FI" sz="1600" b="0" dirty="0" err="1"/>
              <a:t>yto</a:t>
            </a:r>
            <a:r>
              <a:rPr lang="fi-FI" sz="1600" b="0" dirty="0"/>
              <a:t>-kursseille. </a:t>
            </a:r>
          </a:p>
          <a:p>
            <a:pPr marL="0" indent="0">
              <a:buNone/>
            </a:pPr>
            <a:endParaRPr lang="fi-FI" sz="1600" b="0" dirty="0"/>
          </a:p>
          <a:p>
            <a:pPr marL="0" indent="0">
              <a:buNone/>
            </a:pPr>
            <a:endParaRPr lang="fi-FI" sz="1600" dirty="0"/>
          </a:p>
          <a:p>
            <a:pPr marL="0" indent="0">
              <a:buNone/>
            </a:pPr>
            <a:r>
              <a:rPr lang="fi-FI" sz="1600" dirty="0"/>
              <a:t>1. Aiemmin suoritetut, voimassa olevien tutkinnon perusteiden mukaiset opinnot</a:t>
            </a:r>
          </a:p>
          <a:p>
            <a:r>
              <a:rPr lang="fi-FI" sz="1600" b="0" dirty="0"/>
              <a:t>Opinto-ohjaaja toteaa osaamisen ajantasaisuuden ja vastaavuuden ja täyttää osaamisen tunnustamisen lomakkeen.</a:t>
            </a:r>
          </a:p>
          <a:p>
            <a:pPr marL="0" indent="0">
              <a:buNone/>
            </a:pPr>
            <a:endParaRPr lang="fi-FI" sz="1600" b="0" dirty="0"/>
          </a:p>
        </p:txBody>
      </p:sp>
      <p:sp>
        <p:nvSpPr>
          <p:cNvPr id="4" name="Tekstin paikkamerkki 3"/>
          <p:cNvSpPr>
            <a:spLocks noGrp="1"/>
          </p:cNvSpPr>
          <p:nvPr>
            <p:ph type="body" sz="quarter" idx="4294967295"/>
          </p:nvPr>
        </p:nvSpPr>
        <p:spPr>
          <a:xfrm>
            <a:off x="364892" y="634104"/>
            <a:ext cx="5731108" cy="921096"/>
          </a:xfrm>
        </p:spPr>
        <p:txBody>
          <a:bodyPr/>
          <a:lstStyle/>
          <a:p>
            <a:pPr marL="0" indent="0">
              <a:buNone/>
            </a:pPr>
            <a:r>
              <a:rPr lang="fi-FI" dirty="0" err="1">
                <a:solidFill>
                  <a:schemeClr val="bg1"/>
                </a:solidFill>
                <a:latin typeface="+mj-lt"/>
              </a:rPr>
              <a:t>Ostut</a:t>
            </a:r>
            <a:r>
              <a:rPr lang="fi-FI" dirty="0">
                <a:solidFill>
                  <a:schemeClr val="bg1"/>
                </a:solidFill>
                <a:latin typeface="+mj-lt"/>
              </a:rPr>
              <a:t> kuntoon ennen </a:t>
            </a:r>
            <a:r>
              <a:rPr lang="fi-FI" dirty="0" err="1">
                <a:solidFill>
                  <a:schemeClr val="bg1"/>
                </a:solidFill>
                <a:latin typeface="+mj-lt"/>
              </a:rPr>
              <a:t>yto</a:t>
            </a:r>
            <a:r>
              <a:rPr lang="fi-FI" dirty="0">
                <a:solidFill>
                  <a:schemeClr val="bg1"/>
                </a:solidFill>
                <a:latin typeface="+mj-lt"/>
              </a:rPr>
              <a:t>-jaksoa! 	</a:t>
            </a:r>
          </a:p>
          <a:p>
            <a:pPr marL="0" indent="0">
              <a:buNone/>
            </a:pPr>
            <a:r>
              <a:rPr lang="fi-FI" dirty="0" err="1">
                <a:solidFill>
                  <a:schemeClr val="bg1"/>
                </a:solidFill>
              </a:rPr>
              <a:t>Ostu</a:t>
            </a:r>
            <a:r>
              <a:rPr lang="fi-FI" dirty="0">
                <a:solidFill>
                  <a:schemeClr val="bg1"/>
                </a:solidFill>
              </a:rPr>
              <a:t> </a:t>
            </a:r>
            <a:r>
              <a:rPr lang="fi-FI" b="0" dirty="0">
                <a:solidFill>
                  <a:schemeClr val="bg1"/>
                </a:solidFill>
              </a:rPr>
              <a:t>= Osaamisen tunnistaminen ja tunnustaminen</a:t>
            </a:r>
          </a:p>
          <a:p>
            <a:pPr marL="0" indent="0">
              <a:buNone/>
            </a:pPr>
            <a:endParaRPr lang="fi-FI" dirty="0">
              <a:solidFill>
                <a:schemeClr val="bg1"/>
              </a:solidFill>
              <a:latin typeface="+mj-lt"/>
            </a:endParaRPr>
          </a:p>
        </p:txBody>
      </p:sp>
      <p:sp>
        <p:nvSpPr>
          <p:cNvPr id="5" name="Sisällön paikkamerkki 4">
            <a:extLst>
              <a:ext uri="{FF2B5EF4-FFF2-40B4-BE49-F238E27FC236}">
                <a16:creationId xmlns:a16="http://schemas.microsoft.com/office/drawing/2014/main" id="{674FE2FE-A3E9-4E17-8180-395B2A574778}"/>
              </a:ext>
            </a:extLst>
          </p:cNvPr>
          <p:cNvSpPr>
            <a:spLocks noGrp="1"/>
          </p:cNvSpPr>
          <p:nvPr>
            <p:ph sz="half" idx="2"/>
          </p:nvPr>
        </p:nvSpPr>
        <p:spPr>
          <a:xfrm>
            <a:off x="6473224" y="1716991"/>
            <a:ext cx="5454000" cy="5017878"/>
          </a:xfrm>
        </p:spPr>
        <p:txBody>
          <a:bodyPr/>
          <a:lstStyle/>
          <a:p>
            <a:pPr marL="0" indent="0">
              <a:buNone/>
            </a:pPr>
            <a:r>
              <a:rPr lang="fi-FI" sz="1600" dirty="0"/>
              <a:t>2. Aiemmin suoritetut, ei enää voimassa olevien tutkinnon perusteiden </a:t>
            </a:r>
            <a:r>
              <a:rPr lang="fi-FI" sz="1600"/>
              <a:t>mukaiset opinnot</a:t>
            </a:r>
            <a:endParaRPr lang="fi-FI" sz="1600" dirty="0"/>
          </a:p>
          <a:p>
            <a:pPr marL="0" indent="0">
              <a:buNone/>
            </a:pPr>
            <a:r>
              <a:rPr lang="fi-FI" sz="1600" b="0" dirty="0"/>
              <a:t>Todistukset opolle </a:t>
            </a:r>
          </a:p>
          <a:p>
            <a:pPr marL="0" indent="0">
              <a:buNone/>
            </a:pPr>
            <a:r>
              <a:rPr lang="fi-FI" sz="1600" b="0" dirty="0"/>
              <a:t>-&gt; kyseisten aineiden opettajille, jotka arvioivat osaamisen ajantasaisuuden ja tekevät arviointipäätökset ja kirjaavat ne Wilmaan.</a:t>
            </a:r>
          </a:p>
          <a:p>
            <a:endParaRPr lang="fi-FI" sz="1600" dirty="0"/>
          </a:p>
          <a:p>
            <a:pPr marL="0" indent="0">
              <a:buNone/>
            </a:pPr>
            <a:r>
              <a:rPr lang="fi-FI" sz="1600" dirty="0"/>
              <a:t>3. Muutoin hankittu osaaminen</a:t>
            </a:r>
          </a:p>
          <a:p>
            <a:pPr marL="0" indent="0">
              <a:buNone/>
            </a:pPr>
            <a:r>
              <a:rPr lang="fi-FI" sz="1600" b="0" dirty="0"/>
              <a:t>Esim. työkokemus, ulkomailla asumisen kautta hankittu kielitaito.</a:t>
            </a:r>
          </a:p>
          <a:p>
            <a:pPr marL="0" indent="0">
              <a:buNone/>
            </a:pPr>
            <a:r>
              <a:rPr lang="fi-FI" sz="1600" b="0" dirty="0"/>
              <a:t>Dokumentit ja/tai opiskelijan laatima kuvaus osaamisesta opolle </a:t>
            </a:r>
          </a:p>
          <a:p>
            <a:pPr marL="0" indent="0">
              <a:buNone/>
            </a:pPr>
            <a:r>
              <a:rPr lang="fi-FI" sz="1600" b="0" dirty="0"/>
              <a:t>-&gt; kyseisen aineen opettajalle, joka arvioi osaamisen vastaavuuden ja ohjaa opiskelijan osoittamaan osaamisensa arvioinnin saamiseksi (esim. haastattelu, koe, kirjalliset tehtävät)</a:t>
            </a:r>
          </a:p>
          <a:p>
            <a:endParaRPr lang="fi-FI" dirty="0"/>
          </a:p>
        </p:txBody>
      </p:sp>
    </p:spTree>
    <p:extLst>
      <p:ext uri="{BB962C8B-B14F-4D97-AF65-F5344CB8AC3E}">
        <p14:creationId xmlns:p14="http://schemas.microsoft.com/office/powerpoint/2010/main" val="1095219071"/>
      </p:ext>
    </p:extLst>
  </p:cSld>
  <p:clrMapOvr>
    <a:masterClrMapping/>
  </p:clrMapOvr>
</p:sld>
</file>

<file path=ppt/theme/theme1.xml><?xml version="1.0" encoding="utf-8"?>
<a:theme xmlns:a="http://schemas.openxmlformats.org/drawingml/2006/main" name="Gradia_2019">
  <a:themeElements>
    <a:clrScheme name="Gradia2017">
      <a:dk1>
        <a:sysClr val="windowText" lastClr="000000"/>
      </a:dk1>
      <a:lt1>
        <a:sysClr val="window" lastClr="FFFFFF"/>
      </a:lt1>
      <a:dk2>
        <a:srgbClr val="FF0056"/>
      </a:dk2>
      <a:lt2>
        <a:srgbClr val="A7A8A9"/>
      </a:lt2>
      <a:accent1>
        <a:srgbClr val="CDD8E3"/>
      </a:accent1>
      <a:accent2>
        <a:srgbClr val="FABDB0"/>
      </a:accent2>
      <a:accent3>
        <a:srgbClr val="E0C7A3"/>
      </a:accent3>
      <a:accent4>
        <a:srgbClr val="3FCCB0"/>
      </a:accent4>
      <a:accent5>
        <a:srgbClr val="FF9EC0"/>
      </a:accent5>
      <a:accent6>
        <a:srgbClr val="F3E0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radia_diapohja_master_2020  -  Vain luku" id="{E4E097AE-4AB4-4CFC-B137-E30B18F1812D}" vid="{62680502-92A3-4B47-8E71-28F6EC27265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9534A33BF3E0C4797922B3BBDC6F436" ma:contentTypeVersion="2" ma:contentTypeDescription="Luo uusi asiakirja." ma:contentTypeScope="" ma:versionID="01adc6a871fb07f30cad296c64cd9e6c">
  <xsd:schema xmlns:xsd="http://www.w3.org/2001/XMLSchema" xmlns:xs="http://www.w3.org/2001/XMLSchema" xmlns:p="http://schemas.microsoft.com/office/2006/metadata/properties" xmlns:ns2="5cf5b5f9-8ffb-403f-98cb-e2844d5e0d27" targetNamespace="http://schemas.microsoft.com/office/2006/metadata/properties" ma:root="true" ma:fieldsID="4b5416e7c2fc96743e811880dcde0cf9" ns2:_="">
    <xsd:import namespace="5cf5b5f9-8ffb-403f-98cb-e2844d5e0d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5b5f9-8ffb-403f-98cb-e2844d5e0d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F42B54-64B0-43E3-838A-D196A7AE88EC}">
  <ds:schemaRefs>
    <ds:schemaRef ds:uri="http://schemas.microsoft.com/sharepoint/v3/contenttype/forms"/>
  </ds:schemaRefs>
</ds:datastoreItem>
</file>

<file path=customXml/itemProps2.xml><?xml version="1.0" encoding="utf-8"?>
<ds:datastoreItem xmlns:ds="http://schemas.openxmlformats.org/officeDocument/2006/customXml" ds:itemID="{141CDC25-D503-436A-933B-6AC668ED6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5b5f9-8ffb-403f-98cb-e2844d5e0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BC672-A7A8-4F5D-9813-631CEA6B2B20}">
  <ds:schemaRefs>
    <ds:schemaRef ds:uri="http://purl.org/dc/terms/"/>
    <ds:schemaRef ds:uri="http://schemas.openxmlformats.org/package/2006/metadata/core-properties"/>
    <ds:schemaRef ds:uri="http://schemas.microsoft.com/office/2006/documentManagement/types"/>
    <ds:schemaRef ds:uri="http://purl.org/dc/dcmitype/"/>
    <ds:schemaRef ds:uri="5cf5b5f9-8ffb-403f-98cb-e2844d5e0d27"/>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Ytot pähkinänkuoressa</Template>
  <TotalTime>573</TotalTime>
  <Words>1243</Words>
  <Application>Microsoft Office PowerPoint</Application>
  <PresentationFormat>Laajakuva</PresentationFormat>
  <Paragraphs>172</Paragraphs>
  <Slides>18</Slides>
  <Notes>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Arial</vt:lpstr>
      <vt:lpstr>Calibri</vt:lpstr>
      <vt:lpstr>Verdana</vt:lpstr>
      <vt:lpstr>Wingdings</vt:lpstr>
      <vt:lpstr>Gradia_2019</vt:lpstr>
      <vt:lpstr>Ytot pähkinänkuoressa</vt:lpstr>
      <vt:lpstr>PowerPoint-esitys</vt:lpstr>
      <vt:lpstr>Yleistä yto-opinnoista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Ytot pähkinänkuoressa</dc:title>
  <dc:creator>Laajamaa Minna</dc:creator>
  <cp:lastModifiedBy>Pylvänäinen Liisa</cp:lastModifiedBy>
  <cp:revision>15</cp:revision>
  <dcterms:created xsi:type="dcterms:W3CDTF">2021-09-21T06:35:51Z</dcterms:created>
  <dcterms:modified xsi:type="dcterms:W3CDTF">2022-06-14T10:25:04Z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0x01010049534A33BF3E0C4797922B3BBDC6F436</vt:lpwstr>
  </property>
</Properties>
</file>