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Open Sans ExtraBold"/>
      <p:bold r:id="rId14"/>
      <p:boldItalic r:id="rId15"/>
    </p:embeddedFont>
    <p:embeddedFont>
      <p:font typeface="Open Sans Medium"/>
      <p:regular r:id="rId16"/>
      <p:bold r:id="rId17"/>
      <p:italic r:id="rId18"/>
      <p:boldItalic r:id="rId19"/>
    </p:embeddedFont>
    <p:embeddedFont>
      <p:font typeface="Alfa Slab One"/>
      <p:regular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lfaSlabOne-regular.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ExtraBold-boldItalic.fntdata"/><Relationship Id="rId14" Type="http://schemas.openxmlformats.org/officeDocument/2006/relationships/font" Target="fonts/OpenSansExtraBold-bold.fntdata"/><Relationship Id="rId17" Type="http://schemas.openxmlformats.org/officeDocument/2006/relationships/font" Target="fonts/OpenSansMedium-bold.fntdata"/><Relationship Id="rId16" Type="http://schemas.openxmlformats.org/officeDocument/2006/relationships/font" Target="fonts/OpenSansMedium-regular.fntdata"/><Relationship Id="rId5" Type="http://schemas.openxmlformats.org/officeDocument/2006/relationships/notesMaster" Target="notesMasters/notesMaster1.xml"/><Relationship Id="rId19" Type="http://schemas.openxmlformats.org/officeDocument/2006/relationships/font" Target="fonts/OpenSansMedium-boldItalic.fntdata"/><Relationship Id="rId6" Type="http://schemas.openxmlformats.org/officeDocument/2006/relationships/slide" Target="slides/slide1.xml"/><Relationship Id="rId18" Type="http://schemas.openxmlformats.org/officeDocument/2006/relationships/font" Target="fonts/OpenSansMedium-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7bb0fbc54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7bb0fbc54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7bb0fbc54c_0_8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7bb0fbc54c_0_8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7bb0fbc54c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7bb0fbc54c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7bb0fbc54c_0_8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7bb0fbc54c_0_8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7bb0fbc54c_0_8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7bb0fbc54c_0_8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7bb0fbc54c_0_8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7bb0fbc54c_0_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7bb0fbc54c_0_8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7bb0fbc54c_0_8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288799" y="76200"/>
            <a:ext cx="3327398" cy="4991098"/>
          </a:xfrm>
          <a:prstGeom prst="rect">
            <a:avLst/>
          </a:prstGeom>
          <a:noFill/>
          <a:ln>
            <a:noFill/>
          </a:ln>
        </p:spPr>
      </p:pic>
      <p:sp>
        <p:nvSpPr>
          <p:cNvPr id="55" name="Google Shape;55;p13"/>
          <p:cNvSpPr txBox="1"/>
          <p:nvPr>
            <p:ph type="ctrTitle"/>
          </p:nvPr>
        </p:nvSpPr>
        <p:spPr>
          <a:xfrm>
            <a:off x="379253" y="252425"/>
            <a:ext cx="54687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sv" sz="4100">
                <a:solidFill>
                  <a:srgbClr val="1F1F1F"/>
                </a:solidFill>
                <a:highlight>
                  <a:srgbClr val="FFFFFF"/>
                </a:highlight>
                <a:latin typeface="Alfa Slab One"/>
                <a:ea typeface="Alfa Slab One"/>
                <a:cs typeface="Alfa Slab One"/>
                <a:sym typeface="Alfa Slab One"/>
              </a:rPr>
              <a:t>Ska vi Zooma till nätkurser?</a:t>
            </a:r>
            <a:endParaRPr sz="7600">
              <a:latin typeface="Alfa Slab One"/>
              <a:ea typeface="Alfa Slab One"/>
              <a:cs typeface="Alfa Slab One"/>
              <a:sym typeface="Alfa Slab One"/>
            </a:endParaRPr>
          </a:p>
        </p:txBody>
      </p:sp>
      <p:sp>
        <p:nvSpPr>
          <p:cNvPr id="56" name="Google Shape;56;p13"/>
          <p:cNvSpPr txBox="1"/>
          <p:nvPr>
            <p:ph idx="1" type="subTitle"/>
          </p:nvPr>
        </p:nvSpPr>
        <p:spPr>
          <a:xfrm>
            <a:off x="205550" y="3750875"/>
            <a:ext cx="54687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Alfa Slab One"/>
                <a:ea typeface="Alfa Slab One"/>
                <a:cs typeface="Alfa Slab One"/>
                <a:sym typeface="Alfa Slab One"/>
              </a:rPr>
              <a:t>Dagens program 6.9</a:t>
            </a:r>
            <a:r>
              <a:rPr lang="sv">
                <a:latin typeface="Open Sans Medium"/>
                <a:ea typeface="Open Sans Medium"/>
                <a:cs typeface="Open Sans Medium"/>
                <a:sym typeface="Open Sans Medium"/>
              </a:rPr>
              <a:t> </a:t>
            </a:r>
            <a:r>
              <a:rPr lang="sv" sz="1000">
                <a:latin typeface="Open Sans Medium"/>
                <a:ea typeface="Open Sans Medium"/>
                <a:cs typeface="Open Sans Medium"/>
                <a:sym typeface="Open Sans Medium"/>
              </a:rPr>
              <a:t>(Peter&amp;Peter: </a:t>
            </a:r>
            <a:r>
              <a:rPr lang="sv" sz="1000">
                <a:latin typeface="Open Sans"/>
                <a:ea typeface="Open Sans"/>
                <a:cs typeface="Open Sans"/>
                <a:sym typeface="Open Sans"/>
              </a:rPr>
              <a:t>Kom ihåg att banda!!)</a:t>
            </a:r>
            <a:endParaRPr sz="1000">
              <a:latin typeface="Open Sans Medium"/>
              <a:ea typeface="Open Sans Medium"/>
              <a:cs typeface="Open Sans Medium"/>
              <a:sym typeface="Open Sans Medium"/>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Vem är Peter och Peter?</a:t>
            </a:r>
            <a:endParaRPr sz="1500">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Alla våra erfarenheter</a:t>
            </a:r>
            <a:endParaRPr sz="1500">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Verktygen vi använder (Google Classroom, Zoom)</a:t>
            </a:r>
            <a:endParaRPr sz="1500">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Upplägget</a:t>
            </a:r>
            <a:endParaRPr sz="1500">
              <a:solidFill>
                <a:schemeClr val="dk1"/>
              </a:solidFill>
              <a:latin typeface="Open Sans"/>
              <a:ea typeface="Open Sans"/>
              <a:cs typeface="Open Sans"/>
              <a:sym typeface="Open Sans"/>
            </a:endParaRPr>
          </a:p>
          <a:p>
            <a:pPr indent="-323850" lvl="1" marL="9144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⅓ lärarlett, ⅓ aktiverande, ⅓ eget arbete</a:t>
            </a:r>
            <a:endParaRPr sz="1500">
              <a:solidFill>
                <a:schemeClr val="dk1"/>
              </a:solidFill>
              <a:latin typeface="Open Sans"/>
              <a:ea typeface="Open Sans"/>
              <a:cs typeface="Open Sans"/>
              <a:sym typeface="Open Sans"/>
            </a:endParaRPr>
          </a:p>
          <a:p>
            <a:pPr indent="-323850" lvl="1" marL="9144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distansuppgift</a:t>
            </a:r>
            <a:endParaRPr sz="1500">
              <a:solidFill>
                <a:schemeClr val="dk1"/>
              </a:solidFill>
              <a:latin typeface="Open Sans"/>
              <a:ea typeface="Open Sans"/>
              <a:cs typeface="Open Sans"/>
              <a:sym typeface="Open Sans"/>
            </a:endParaRPr>
          </a:p>
          <a:p>
            <a:pPr indent="-323850" lvl="0" marL="457200" rtl="0" algn="l">
              <a:lnSpc>
                <a:spcPct val="150000"/>
              </a:lnSpc>
              <a:spcBef>
                <a:spcPts val="0"/>
              </a:spcBef>
              <a:spcAft>
                <a:spcPts val="0"/>
              </a:spcAft>
              <a:buClr>
                <a:schemeClr val="dk1"/>
              </a:buClr>
              <a:buSzPts val="1500"/>
              <a:buFont typeface="Open Sans"/>
              <a:buChar char="★"/>
            </a:pPr>
            <a:r>
              <a:rPr lang="sv" sz="1500">
                <a:solidFill>
                  <a:schemeClr val="dk1"/>
                </a:solidFill>
                <a:latin typeface="Open Sans"/>
                <a:ea typeface="Open Sans"/>
                <a:cs typeface="Open Sans"/>
                <a:sym typeface="Open Sans"/>
              </a:rPr>
              <a:t>Frågeställning: Hur tänkte du?</a:t>
            </a:r>
            <a:endParaRPr sz="1500">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Alfa Slab One"/>
                <a:ea typeface="Alfa Slab One"/>
                <a:cs typeface="Alfa Slab One"/>
                <a:sym typeface="Alfa Slab One"/>
              </a:rPr>
              <a:t>Hur tänkte du?</a:t>
            </a:r>
            <a:endParaRPr>
              <a:latin typeface="Alfa Slab One"/>
              <a:ea typeface="Alfa Slab One"/>
              <a:cs typeface="Alfa Slab One"/>
              <a:sym typeface="Alfa Slab One"/>
            </a:endParaRPr>
          </a:p>
        </p:txBody>
      </p:sp>
      <p:sp>
        <p:nvSpPr>
          <p:cNvPr id="68" name="Google Shape;68;p15"/>
          <p:cNvSpPr txBox="1"/>
          <p:nvPr>
            <p:ph idx="1" type="body"/>
          </p:nvPr>
        </p:nvSpPr>
        <p:spPr>
          <a:xfrm>
            <a:off x="311700" y="1152475"/>
            <a:ext cx="53337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sv">
                <a:latin typeface="Open Sans Medium"/>
                <a:ea typeface="Open Sans Medium"/>
                <a:cs typeface="Open Sans Medium"/>
                <a:sym typeface="Open Sans Medium"/>
              </a:rPr>
              <a:t>En av de vanligaste orsakerna för drop-out är osäkerhet pga knapp information. Allt färre orkar läsa längre än 5 sekunder. Hur kan du förmedla:</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Hur ska uppgiften genomföras? Vad förväntas? Gör jag rätt? När ska vad vara klart? Varför svårt att hitta info?</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ExtraBold"/>
                <a:ea typeface="Open Sans ExtraBold"/>
                <a:cs typeface="Open Sans ExtraBold"/>
                <a:sym typeface="Open Sans ExtraBold"/>
              </a:rPr>
              <a:t>Fundera</a:t>
            </a:r>
            <a:r>
              <a:rPr lang="sv">
                <a:latin typeface="Open Sans Medium"/>
                <a:ea typeface="Open Sans Medium"/>
                <a:cs typeface="Open Sans Medium"/>
                <a:sym typeface="Open Sans Medium"/>
              </a:rPr>
              <a:t>: hur skulle du informera en vikare? Och om du vore en vikarie?</a:t>
            </a:r>
            <a:endParaRPr>
              <a:latin typeface="Open Sans Medium"/>
              <a:ea typeface="Open Sans Medium"/>
              <a:cs typeface="Open Sans Medium"/>
              <a:sym typeface="Open Sans Medium"/>
            </a:endParaRPr>
          </a:p>
          <a:p>
            <a:pPr indent="0" lvl="0" marL="0" rtl="0" algn="l">
              <a:spcBef>
                <a:spcPts val="1200"/>
              </a:spcBef>
              <a:spcAft>
                <a:spcPts val="0"/>
              </a:spcAft>
              <a:buNone/>
            </a:pPr>
            <a:r>
              <a:t/>
            </a:r>
            <a:endParaRPr>
              <a:latin typeface="Open Sans Medium"/>
              <a:ea typeface="Open Sans Medium"/>
              <a:cs typeface="Open Sans Medium"/>
              <a:sym typeface="Open Sans Medium"/>
            </a:endParaRPr>
          </a:p>
          <a:p>
            <a:pPr indent="0" lvl="0" marL="0" rtl="0" algn="l">
              <a:spcBef>
                <a:spcPts val="1200"/>
              </a:spcBef>
              <a:spcAft>
                <a:spcPts val="1200"/>
              </a:spcAft>
              <a:buNone/>
            </a:pPr>
            <a:r>
              <a:t/>
            </a:r>
            <a:endParaRPr>
              <a:latin typeface="Open Sans Medium"/>
              <a:ea typeface="Open Sans Medium"/>
              <a:cs typeface="Open Sans Medium"/>
              <a:sym typeface="Open Sans Medium"/>
            </a:endParaRPr>
          </a:p>
        </p:txBody>
      </p:sp>
      <p:pic>
        <p:nvPicPr>
          <p:cNvPr id="69" name="Google Shape;69;p15"/>
          <p:cNvPicPr preferRelativeResize="0"/>
          <p:nvPr/>
        </p:nvPicPr>
        <p:blipFill>
          <a:blip r:embed="rId3">
            <a:alphaModFix/>
          </a:blip>
          <a:stretch>
            <a:fillRect/>
          </a:stretch>
        </p:blipFill>
        <p:spPr>
          <a:xfrm>
            <a:off x="5797800" y="1170125"/>
            <a:ext cx="3193798" cy="28145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Alfa Slab One"/>
                <a:ea typeface="Alfa Slab One"/>
                <a:cs typeface="Alfa Slab One"/>
                <a:sym typeface="Alfa Slab One"/>
              </a:rPr>
              <a:t>Arbetsbeskrivning</a:t>
            </a:r>
            <a:endParaRPr>
              <a:latin typeface="Alfa Slab One"/>
              <a:ea typeface="Alfa Slab One"/>
              <a:cs typeface="Alfa Slab One"/>
              <a:sym typeface="Alfa Slab One"/>
            </a:endParaRPr>
          </a:p>
        </p:txBody>
      </p:sp>
      <p:sp>
        <p:nvSpPr>
          <p:cNvPr id="75" name="Google Shape;75;p16"/>
          <p:cNvSpPr txBox="1"/>
          <p:nvPr>
            <p:ph idx="1" type="body"/>
          </p:nvPr>
        </p:nvSpPr>
        <p:spPr>
          <a:xfrm>
            <a:off x="311700" y="1152475"/>
            <a:ext cx="53337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a:latin typeface="Open Sans Medium"/>
                <a:ea typeface="Open Sans Medium"/>
                <a:cs typeface="Open Sans Medium"/>
                <a:sym typeface="Open Sans Medium"/>
              </a:rPr>
              <a:t>Uppgift: med så få ord som möjligt, skriv ut en beskrivning för en typisk uppgift. </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Vilka moment</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Vilken ordning</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Var, när, hur?</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Hur ska de veta att de gör rätt?</a:t>
            </a:r>
            <a:endParaRPr>
              <a:latin typeface="Open Sans Medium"/>
              <a:ea typeface="Open Sans Medium"/>
              <a:cs typeface="Open Sans Medium"/>
              <a:sym typeface="Open Sans Medium"/>
            </a:endParaRPr>
          </a:p>
          <a:p>
            <a:pPr indent="0" lvl="0" marL="0" rtl="0" algn="l">
              <a:spcBef>
                <a:spcPts val="1200"/>
              </a:spcBef>
              <a:spcAft>
                <a:spcPts val="1200"/>
              </a:spcAft>
              <a:buNone/>
            </a:pPr>
            <a:r>
              <a:t/>
            </a:r>
            <a:endParaRPr>
              <a:latin typeface="Open Sans Medium"/>
              <a:ea typeface="Open Sans Medium"/>
              <a:cs typeface="Open Sans Medium"/>
              <a:sym typeface="Open Sans Medium"/>
            </a:endParaRPr>
          </a:p>
        </p:txBody>
      </p:sp>
      <p:pic>
        <p:nvPicPr>
          <p:cNvPr id="76" name="Google Shape;76;p16"/>
          <p:cNvPicPr preferRelativeResize="0"/>
          <p:nvPr/>
        </p:nvPicPr>
        <p:blipFill>
          <a:blip r:embed="rId3">
            <a:alphaModFix/>
          </a:blip>
          <a:stretch>
            <a:fillRect/>
          </a:stretch>
        </p:blipFill>
        <p:spPr>
          <a:xfrm>
            <a:off x="5797800" y="1170125"/>
            <a:ext cx="3193798" cy="28145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7"/>
          <p:cNvPicPr preferRelativeResize="0"/>
          <p:nvPr/>
        </p:nvPicPr>
        <p:blipFill>
          <a:blip r:embed="rId3">
            <a:alphaModFix/>
          </a:blip>
          <a:stretch>
            <a:fillRect/>
          </a:stretch>
        </p:blipFill>
        <p:spPr>
          <a:xfrm>
            <a:off x="6992025" y="2991525"/>
            <a:ext cx="2151974" cy="2151974"/>
          </a:xfrm>
          <a:prstGeom prst="rect">
            <a:avLst/>
          </a:prstGeom>
          <a:noFill/>
          <a:ln>
            <a:noFill/>
          </a:ln>
        </p:spPr>
      </p:pic>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Alfa Slab One"/>
                <a:ea typeface="Alfa Slab One"/>
                <a:cs typeface="Alfa Slab One"/>
                <a:sym typeface="Alfa Slab One"/>
              </a:rPr>
              <a:t>Tips</a:t>
            </a:r>
            <a:endParaRPr>
              <a:latin typeface="Alfa Slab One"/>
              <a:ea typeface="Alfa Slab One"/>
              <a:cs typeface="Alfa Slab One"/>
              <a:sym typeface="Alfa Slab One"/>
            </a:endParaRPr>
          </a:p>
        </p:txBody>
      </p:sp>
      <p:sp>
        <p:nvSpPr>
          <p:cNvPr id="83" name="Google Shape;83;p17"/>
          <p:cNvSpPr txBox="1"/>
          <p:nvPr>
            <p:ph idx="1" type="body"/>
          </p:nvPr>
        </p:nvSpPr>
        <p:spPr>
          <a:xfrm>
            <a:off x="311700" y="1152475"/>
            <a:ext cx="8520600" cy="3010800"/>
          </a:xfrm>
          <a:prstGeom prst="rect">
            <a:avLst/>
          </a:prstGeom>
        </p:spPr>
        <p:txBody>
          <a:bodyPr anchorCtr="0" anchor="t" bIns="91425" lIns="91425" spcFirstLastPara="1" rIns="91425" wrap="square" tIns="91425">
            <a:spAutoFit/>
          </a:bodyPr>
          <a:lstStyle/>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Känn din publik och </a:t>
            </a:r>
            <a:r>
              <a:rPr lang="sv">
                <a:latin typeface="Open Sans ExtraBold"/>
                <a:ea typeface="Open Sans ExtraBold"/>
                <a:cs typeface="Open Sans ExtraBold"/>
                <a:sym typeface="Open Sans ExtraBold"/>
              </a:rPr>
              <a:t>skräddarsy</a:t>
            </a:r>
            <a:r>
              <a:rPr lang="sv">
                <a:latin typeface="Open Sans Medium"/>
                <a:ea typeface="Open Sans Medium"/>
                <a:cs typeface="Open Sans Medium"/>
                <a:sym typeface="Open Sans Medium"/>
              </a:rPr>
              <a:t> dina instruktioner därefter.</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Tydliga </a:t>
            </a:r>
            <a:r>
              <a:rPr lang="sv">
                <a:latin typeface="Open Sans ExtraBold"/>
                <a:ea typeface="Open Sans ExtraBold"/>
                <a:cs typeface="Open Sans ExtraBold"/>
                <a:sym typeface="Open Sans ExtraBold"/>
              </a:rPr>
              <a:t>mål</a:t>
            </a:r>
            <a:r>
              <a:rPr lang="sv">
                <a:latin typeface="Open Sans Medium"/>
                <a:ea typeface="Open Sans Medium"/>
                <a:cs typeface="Open Sans Medium"/>
                <a:sym typeface="Open Sans Medium"/>
              </a:rPr>
              <a:t>: Det hjälper eleverna att förstå vad de kommer att uppnå.</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Inled varje instruktion med ett </a:t>
            </a:r>
            <a:r>
              <a:rPr lang="sv">
                <a:latin typeface="Open Sans ExtraBold"/>
                <a:ea typeface="Open Sans ExtraBold"/>
                <a:cs typeface="Open Sans ExtraBold"/>
                <a:sym typeface="Open Sans ExtraBold"/>
              </a:rPr>
              <a:t>handlingsverb</a:t>
            </a:r>
            <a:r>
              <a:rPr lang="sv">
                <a:latin typeface="Open Sans Medium"/>
                <a:ea typeface="Open Sans Medium"/>
                <a:cs typeface="Open Sans Medium"/>
                <a:sym typeface="Open Sans Medium"/>
              </a:rPr>
              <a:t>. "Läs," "Titta," "Skriv,"...</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Varje specifikt </a:t>
            </a:r>
            <a:r>
              <a:rPr lang="sv">
                <a:latin typeface="Open Sans ExtraBold"/>
                <a:ea typeface="Open Sans ExtraBold"/>
                <a:cs typeface="Open Sans ExtraBold"/>
                <a:sym typeface="Open Sans ExtraBold"/>
              </a:rPr>
              <a:t>moment</a:t>
            </a:r>
            <a:r>
              <a:rPr lang="sv">
                <a:latin typeface="Open Sans Medium"/>
                <a:ea typeface="Open Sans Medium"/>
                <a:cs typeface="Open Sans Medium"/>
                <a:sym typeface="Open Sans Medium"/>
              </a:rPr>
              <a:t> har en instruktion</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strike="sngStrike">
                <a:latin typeface="Open Sans Medium"/>
                <a:ea typeface="Open Sans Medium"/>
                <a:cs typeface="Open Sans Medium"/>
                <a:sym typeface="Open Sans Medium"/>
              </a:rPr>
              <a:t>Eliminera</a:t>
            </a:r>
            <a:r>
              <a:rPr lang="sv">
                <a:latin typeface="Open Sans Medium"/>
                <a:ea typeface="Open Sans Medium"/>
                <a:cs typeface="Open Sans Medium"/>
                <a:sym typeface="Open Sans Medium"/>
              </a:rPr>
              <a:t> Byt ut onödiga ord</a:t>
            </a:r>
            <a:r>
              <a:rPr lang="sv" strike="sngStrike">
                <a:latin typeface="Open Sans Medium"/>
                <a:ea typeface="Open Sans Medium"/>
                <a:cs typeface="Open Sans Medium"/>
                <a:sym typeface="Open Sans Medium"/>
              </a:rPr>
              <a:t> och fraser.</a:t>
            </a:r>
            <a:endParaRPr strike="sngStrike">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Ge specifika detaljer eller parametrar när det är nödvändigt.</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Organisera dina instruktioner med listor när det är möjligt. </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Visuella hjälpmedel, </a:t>
            </a:r>
            <a:r>
              <a:rPr lang="sv">
                <a:highlight>
                  <a:srgbClr val="FF9900"/>
                </a:highlight>
                <a:latin typeface="Open Sans Medium"/>
                <a:ea typeface="Open Sans Medium"/>
                <a:cs typeface="Open Sans Medium"/>
                <a:sym typeface="Open Sans Medium"/>
              </a:rPr>
              <a:t>färg</a:t>
            </a:r>
            <a:r>
              <a:rPr lang="sv">
                <a:latin typeface="Open Sans Medium"/>
                <a:ea typeface="Open Sans Medium"/>
                <a:cs typeface="Open Sans Medium"/>
                <a:sym typeface="Open Sans Medium"/>
              </a:rPr>
              <a:t> eller </a:t>
            </a:r>
            <a:r>
              <a:rPr lang="sv">
                <a:latin typeface="Consolas"/>
                <a:ea typeface="Consolas"/>
                <a:cs typeface="Consolas"/>
                <a:sym typeface="Consolas"/>
              </a:rPr>
              <a:t>fontkoda</a:t>
            </a:r>
            <a:r>
              <a:rPr lang="sv">
                <a:latin typeface="Open Sans Medium"/>
                <a:ea typeface="Open Sans Medium"/>
                <a:cs typeface="Open Sans Medium"/>
                <a:sym typeface="Open Sans Medium"/>
              </a:rPr>
              <a:t>, använd symboler</a:t>
            </a:r>
            <a:endParaRPr>
              <a:latin typeface="Open Sans Medium"/>
              <a:ea typeface="Open Sans Medium"/>
              <a:cs typeface="Open Sans Medium"/>
              <a:sym typeface="Open Sans Medium"/>
            </a:endParaRPr>
          </a:p>
          <a:p>
            <a:pPr indent="-342900" lvl="0" marL="457200" rtl="0" algn="l">
              <a:spcBef>
                <a:spcPts val="0"/>
              </a:spcBef>
              <a:spcAft>
                <a:spcPts val="0"/>
              </a:spcAft>
              <a:buSzPts val="1800"/>
              <a:buFont typeface="Open Sans Medium"/>
              <a:buAutoNum type="arabicPeriod"/>
            </a:pPr>
            <a:r>
              <a:rPr lang="sv">
                <a:latin typeface="Open Sans Medium"/>
                <a:ea typeface="Open Sans Medium"/>
                <a:cs typeface="Open Sans Medium"/>
                <a:sym typeface="Open Sans Medium"/>
              </a:rPr>
              <a:t>Håll språket enkelt.</a:t>
            </a:r>
            <a:endParaRPr>
              <a:latin typeface="Open Sans Medium"/>
              <a:ea typeface="Open Sans Medium"/>
              <a:cs typeface="Open Sans Medium"/>
              <a:sym typeface="Open Sans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Alfa Slab One"/>
                <a:ea typeface="Alfa Slab One"/>
                <a:cs typeface="Alfa Slab One"/>
                <a:sym typeface="Alfa Slab One"/>
              </a:rPr>
              <a:t>Handlingsverb</a:t>
            </a:r>
            <a:endParaRPr>
              <a:latin typeface="Alfa Slab One"/>
              <a:ea typeface="Alfa Slab One"/>
              <a:cs typeface="Alfa Slab One"/>
              <a:sym typeface="Alfa Slab One"/>
            </a:endParaRPr>
          </a:p>
        </p:txBody>
      </p:sp>
      <p:sp>
        <p:nvSpPr>
          <p:cNvPr id="89" name="Google Shape;89;p18"/>
          <p:cNvSpPr txBox="1"/>
          <p:nvPr>
            <p:ph idx="1" type="body"/>
          </p:nvPr>
        </p:nvSpPr>
        <p:spPr>
          <a:xfrm>
            <a:off x="311700" y="1177300"/>
            <a:ext cx="4320300" cy="2692200"/>
          </a:xfrm>
          <a:prstGeom prst="rect">
            <a:avLst/>
          </a:prstGeom>
        </p:spPr>
        <p:txBody>
          <a:bodyPr anchorCtr="0" anchor="t" bIns="91425" lIns="91425" spcFirstLastPara="1" rIns="91425" wrap="square" tIns="91425">
            <a:spAutoFit/>
          </a:bodyPr>
          <a:lstStyle/>
          <a:p>
            <a:pPr indent="0" lvl="0" marL="0" rtl="0" algn="l">
              <a:spcBef>
                <a:spcPts val="0"/>
              </a:spcBef>
              <a:spcAft>
                <a:spcPts val="1200"/>
              </a:spcAft>
              <a:buNone/>
            </a:pPr>
            <a:r>
              <a:rPr lang="sv">
                <a:latin typeface="Open Sans Medium"/>
                <a:ea typeface="Open Sans Medium"/>
                <a:cs typeface="Open Sans Medium"/>
                <a:sym typeface="Open Sans Medium"/>
              </a:rPr>
              <a:t>LÄS</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ÖVA</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DELTA</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STUDERA</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LYSSNA</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TITTA</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BEKANTA DIG</a:t>
            </a:r>
            <a:br>
              <a:rPr lang="sv">
                <a:latin typeface="Open Sans Medium"/>
                <a:ea typeface="Open Sans Medium"/>
                <a:cs typeface="Open Sans Medium"/>
                <a:sym typeface="Open Sans Medium"/>
              </a:rPr>
            </a:br>
            <a:r>
              <a:rPr lang="sv">
                <a:latin typeface="Open Sans Medium"/>
                <a:ea typeface="Open Sans Medium"/>
                <a:cs typeface="Open Sans Medium"/>
                <a:sym typeface="Open Sans Medium"/>
              </a:rPr>
              <a:t>UTFÖR</a:t>
            </a:r>
            <a:endParaRPr>
              <a:latin typeface="Open Sans Medium"/>
              <a:ea typeface="Open Sans Medium"/>
              <a:cs typeface="Open Sans Medium"/>
              <a:sym typeface="Open Sans Medium"/>
            </a:endParaRPr>
          </a:p>
        </p:txBody>
      </p:sp>
      <p:pic>
        <p:nvPicPr>
          <p:cNvPr id="90" name="Google Shape;90;p18"/>
          <p:cNvPicPr preferRelativeResize="0"/>
          <p:nvPr/>
        </p:nvPicPr>
        <p:blipFill rotWithShape="1">
          <a:blip r:embed="rId3">
            <a:alphaModFix/>
          </a:blip>
          <a:srcRect b="0" l="8424" r="0" t="11441"/>
          <a:stretch/>
        </p:blipFill>
        <p:spPr>
          <a:xfrm>
            <a:off x="5149554" y="0"/>
            <a:ext cx="3994446" cy="5143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latin typeface="Alfa Slab One"/>
                <a:ea typeface="Alfa Slab One"/>
                <a:cs typeface="Alfa Slab One"/>
                <a:sym typeface="Alfa Slab One"/>
              </a:rPr>
              <a:t>Distansuppgift</a:t>
            </a:r>
            <a:endParaRPr>
              <a:latin typeface="Alfa Slab One"/>
              <a:ea typeface="Alfa Slab One"/>
              <a:cs typeface="Alfa Slab One"/>
              <a:sym typeface="Alfa Slab One"/>
            </a:endParaRPr>
          </a:p>
        </p:txBody>
      </p:sp>
      <p:sp>
        <p:nvSpPr>
          <p:cNvPr id="96" name="Google Shape;96;p19"/>
          <p:cNvSpPr txBox="1"/>
          <p:nvPr>
            <p:ph idx="1" type="body"/>
          </p:nvPr>
        </p:nvSpPr>
        <p:spPr>
          <a:xfrm>
            <a:off x="311700" y="1152475"/>
            <a:ext cx="53337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sv">
                <a:latin typeface="Open Sans Medium"/>
                <a:ea typeface="Open Sans Medium"/>
                <a:cs typeface="Open Sans Medium"/>
                <a:sym typeface="Open Sans Medium"/>
              </a:rPr>
              <a:t>Fundera över hurdana instruktioner du ger dina deltagare under den kommande veckan, hur mycket har de förstått enbart med att finnas fysiskt på samma plats. Tänk ut hur mycket du kunde minska på mängden text, vad som är självklarheter, vad som är riktigt viktigt. </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På Google Classroom lägger vi upp ett område där du kan skriva in dina reflektioner.</a:t>
            </a:r>
            <a:endParaRPr>
              <a:latin typeface="Open Sans Medium"/>
              <a:ea typeface="Open Sans Medium"/>
              <a:cs typeface="Open Sans Medium"/>
              <a:sym typeface="Open Sans Medium"/>
            </a:endParaRPr>
          </a:p>
          <a:p>
            <a:pPr indent="0" lvl="0" marL="0" rtl="0" algn="l">
              <a:spcBef>
                <a:spcPts val="1200"/>
              </a:spcBef>
              <a:spcAft>
                <a:spcPts val="0"/>
              </a:spcAft>
              <a:buNone/>
            </a:pPr>
            <a:r>
              <a:rPr lang="sv">
                <a:latin typeface="Open Sans Medium"/>
                <a:ea typeface="Open Sans Medium"/>
                <a:cs typeface="Open Sans Medium"/>
                <a:sym typeface="Open Sans Medium"/>
              </a:rPr>
              <a:t>https://chat.whatsapp.com/K8ovlWdDFJL6Q2sAKH5cvl</a:t>
            </a:r>
            <a:endParaRPr>
              <a:latin typeface="Open Sans Medium"/>
              <a:ea typeface="Open Sans Medium"/>
              <a:cs typeface="Open Sans Medium"/>
              <a:sym typeface="Open Sans Medium"/>
            </a:endParaRPr>
          </a:p>
          <a:p>
            <a:pPr indent="0" lvl="0" marL="0" rtl="0" algn="l">
              <a:spcBef>
                <a:spcPts val="1200"/>
              </a:spcBef>
              <a:spcAft>
                <a:spcPts val="1200"/>
              </a:spcAft>
              <a:buNone/>
            </a:pPr>
            <a:r>
              <a:t/>
            </a:r>
            <a:endParaRPr>
              <a:latin typeface="Open Sans Medium"/>
              <a:ea typeface="Open Sans Medium"/>
              <a:cs typeface="Open Sans Medium"/>
              <a:sym typeface="Open Sans Medium"/>
            </a:endParaRPr>
          </a:p>
        </p:txBody>
      </p:sp>
      <p:pic>
        <p:nvPicPr>
          <p:cNvPr id="97" name="Google Shape;97;p19"/>
          <p:cNvPicPr preferRelativeResize="0"/>
          <p:nvPr/>
        </p:nvPicPr>
        <p:blipFill>
          <a:blip r:embed="rId3">
            <a:alphaModFix/>
          </a:blip>
          <a:stretch>
            <a:fillRect/>
          </a:stretch>
        </p:blipFill>
        <p:spPr>
          <a:xfrm>
            <a:off x="6181334" y="-242675"/>
            <a:ext cx="3666966" cy="5209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3" name="Google Shape;10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