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5"/>
  </p:sldMasterIdLst>
  <p:notesMasterIdLst>
    <p:notesMasterId r:id="rId22"/>
  </p:notesMasterIdLst>
  <p:sldIdLst>
    <p:sldId id="256" r:id="rId6"/>
    <p:sldId id="274" r:id="rId7"/>
    <p:sldId id="260" r:id="rId8"/>
    <p:sldId id="271" r:id="rId9"/>
    <p:sldId id="259" r:id="rId10"/>
    <p:sldId id="261" r:id="rId11"/>
    <p:sldId id="263" r:id="rId12"/>
    <p:sldId id="262" r:id="rId13"/>
    <p:sldId id="265" r:id="rId14"/>
    <p:sldId id="264" r:id="rId15"/>
    <p:sldId id="266" r:id="rId16"/>
    <p:sldId id="267" r:id="rId17"/>
    <p:sldId id="272" r:id="rId18"/>
    <p:sldId id="273" r:id="rId19"/>
    <p:sldId id="269" r:id="rId20"/>
    <p:sldId id="270" r:id="rId21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66" d="100"/>
          <a:sy n="66" d="100"/>
        </p:scale>
        <p:origin x="5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DE3DC-FFA5-4B06-8CE1-A4327DB2171A}" type="datetimeFigureOut">
              <a:rPr lang="fi-FI" smtClean="0"/>
              <a:t>28.1.2020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609CB-CAF6-4571-BA04-25E12737EA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2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308255F3-F20B-4B87-BA2E-E1B81D1F1716}" type="datetime1">
              <a:rPr lang="fi-FI" smtClean="0"/>
              <a:t>28.1.2020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6287471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38560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49030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08944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4108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9790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96840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2164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30986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9746860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1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53E9E-8905-47D9-8774-71C2D0812B6B}" type="datetime1">
              <a:rPr lang="fi-FI" smtClean="0"/>
              <a:t>28.1.2020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19267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dirty="0"/>
              <a:t>kiertotalousamk.fi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966C3-9558-4BBB-9775-7D1DA6AA08C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1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701" r:id="rId3"/>
    <p:sldLayoutId id="2147483692" r:id="rId4"/>
    <p:sldLayoutId id="2147483693" r:id="rId5"/>
    <p:sldLayoutId id="2147483702" r:id="rId6"/>
    <p:sldLayoutId id="2147483695" r:id="rId7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Sans Serif" panose="020B0604020202020204" pitchFamily="34" charset="0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fi-FI"/>
              <a:t>Orgaanisen aineksen ja kuiva-aineen määritys – Gravimetrinen analyysi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4760162"/>
            <a:ext cx="9144000" cy="1655762"/>
          </a:xfrm>
        </p:spPr>
        <p:txBody>
          <a:bodyPr/>
          <a:lstStyle/>
          <a:p>
            <a:r>
              <a:rPr lang="fi-FI"/>
              <a:t>Tekijä: Joni Kosamo, Oamk Oy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716506" y="6192671"/>
            <a:ext cx="966537" cy="365125"/>
          </a:xfrm>
        </p:spPr>
        <p:txBody>
          <a:bodyPr/>
          <a:lstStyle/>
          <a:p>
            <a:fld id="{60FEDBEC-BDFD-41C9-A00C-68FA1EF50EC5}" type="datetime1">
              <a:rPr lang="fi-FI" smtClean="0"/>
              <a:t>28.1.2020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4038600" y="6192671"/>
            <a:ext cx="4114800" cy="365125"/>
          </a:xfrm>
        </p:spPr>
        <p:txBody>
          <a:bodyPr/>
          <a:lstStyle/>
          <a:p>
            <a:r>
              <a:rPr lang="fi-FI"/>
              <a:t>kiertotalousamk.fi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FAC38A27-F689-4C80-BA6C-8CCAC45CF06E}"/>
              </a:ext>
            </a:extLst>
          </p:cNvPr>
          <p:cNvSpPr txBox="1"/>
          <p:nvPr/>
        </p:nvSpPr>
        <p:spPr>
          <a:xfrm>
            <a:off x="7940842" y="3602038"/>
            <a:ext cx="515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(orgaaninen aines = hehkutusjäännös = hehkutushäviö) </a:t>
            </a:r>
            <a:endParaRPr lang="fi-FI" dirty="0"/>
          </a:p>
        </p:txBody>
      </p:sp>
      <p:pic>
        <p:nvPicPr>
          <p:cNvPr id="8" name="Kuva 7" descr="Kuva, joka sisältää kohteen sisä, pöytä, istuminen, valkoinen&#10;&#10;Kuvaus luotu automaattisesti">
            <a:extLst>
              <a:ext uri="{FF2B5EF4-FFF2-40B4-BE49-F238E27FC236}">
                <a16:creationId xmlns:a16="http://schemas.microsoft.com/office/drawing/2014/main" id="{27727E51-D26F-4F75-8271-E8C345BB05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6516" y="1186006"/>
            <a:ext cx="1742968" cy="232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8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817E28-CB39-430A-8168-D2450B4E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Näytteen säilytys ja esikäsittely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B8CF5A-8CC8-45FF-B081-C30802D964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Määritykset suoritetaan mahdollisimman pian näytteenoton jälkeen. Näytettä voidaan säilyttää pimeässä ja viileässä ( 4 °C) enintään viikko. Pitempiaikaista säilytystä varten näyte pakastetaan.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6601F53-44D7-4DAF-B9FC-8141F5E9DE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14ABF34-3143-4725-A85C-AED76B6F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825740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C59482-11E3-4A75-9267-182D6053D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85" y="365125"/>
            <a:ext cx="6294019" cy="1776163"/>
          </a:xfrm>
        </p:spPr>
        <p:txBody>
          <a:bodyPr>
            <a:normAutofit fontScale="90000"/>
          </a:bodyPr>
          <a:lstStyle/>
          <a:p>
            <a:r>
              <a:rPr lang="fi-FI" sz="4000" dirty="0"/>
              <a:t>Suoritus – upokkaiden/astioiden esivalmistelu </a:t>
            </a:r>
            <a:r>
              <a:rPr lang="fi-FI" sz="2000" dirty="0"/>
              <a:t>(esimerkkinä lietenäyte, (esim. lietelanta, vetinen biokaasuntuottopotentiaalitestinäyte)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721D0B0-FA5B-4032-9F29-79F89CBAD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485112"/>
            <a:ext cx="5181600" cy="35356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i-FI" sz="3600" dirty="0"/>
              <a:t>Määrityksessä käytettävää astiaa (upokas tai astia, joka kestää lämpötilan) hehkutetaan 1 h, 550 °C muhveliuunissa, jos sekä kuiva-aine että orgaaninen aines määritetään.</a:t>
            </a:r>
          </a:p>
          <a:p>
            <a:pPr lvl="0"/>
            <a:r>
              <a:rPr lang="fi-FI" sz="3600" dirty="0">
                <a:solidFill>
                  <a:prstClr val="black"/>
                </a:solidFill>
              </a:rPr>
              <a:t>Mikäli määritetään vain kuiva-aine, astiaa kuivataan vain 1h 105 °C:ssa lämpökaapissa.</a:t>
            </a:r>
          </a:p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3600" dirty="0"/>
              <a:t>Upokkaat/astiat jäähdytetään </a:t>
            </a:r>
            <a:r>
              <a:rPr lang="fi-FI" sz="3600" dirty="0" err="1"/>
              <a:t>eksikkaattorissa</a:t>
            </a:r>
            <a:r>
              <a:rPr lang="fi-FI" sz="3600" dirty="0"/>
              <a:t> n. 30 min ja punnitaan analyysivaa’alla 0,1 mg:n tarkkuudella.</a:t>
            </a:r>
          </a:p>
          <a:p>
            <a:pPr marL="0" indent="0">
              <a:buNone/>
            </a:pPr>
            <a:endParaRPr lang="fi-FI" sz="3600" dirty="0"/>
          </a:p>
          <a:p>
            <a:pPr marL="0" indent="0">
              <a:buNone/>
            </a:pPr>
            <a:r>
              <a:rPr lang="fi-FI" sz="3600" dirty="0"/>
              <a:t> </a:t>
            </a:r>
          </a:p>
          <a:p>
            <a:r>
              <a:rPr lang="fi-FI" dirty="0">
                <a:sym typeface="Wingdings" panose="05000000000000000000" pitchFamily="2" charset="2"/>
              </a:rPr>
              <a:t> ELI TEHDÄÄN ASTOIDEN ns. TAARAUS (vakiopainoon asettaminen. Jos astiassa kosteutta tai epäpuhtauksia, ne haihtuvat/palavat pois) TÄSSÄ VAIHEESSA!</a:t>
            </a:r>
          </a:p>
          <a:p>
            <a:r>
              <a:rPr lang="fi-FI" sz="2900" dirty="0">
                <a:solidFill>
                  <a:prstClr val="black"/>
                </a:solidFill>
                <a:sym typeface="Wingdings" panose="05000000000000000000" pitchFamily="2" charset="2"/>
              </a:rPr>
              <a:t> Jos käytetään jotain muuta standardia, niin niissä voi olla ohjeena, että upokkaiden/astioiden mitattu punnitustulos saa olla korkeintaan tietyn verran erota kahden eri taarauksen välillä (</a:t>
            </a:r>
            <a:r>
              <a:rPr lang="fi-FI" sz="2900" dirty="0" err="1">
                <a:solidFill>
                  <a:prstClr val="black"/>
                </a:solidFill>
                <a:sym typeface="Wingdings" panose="05000000000000000000" pitchFamily="2" charset="2"/>
              </a:rPr>
              <a:t>taarausta</a:t>
            </a:r>
            <a:r>
              <a:rPr lang="fi-FI" sz="2900" dirty="0">
                <a:solidFill>
                  <a:prstClr val="black"/>
                </a:solidFill>
                <a:sym typeface="Wingdings" panose="05000000000000000000" pitchFamily="2" charset="2"/>
              </a:rPr>
              <a:t> voi siis joutua tekemään useamamman kerran, kunnes tyhjän astian/upokkaan punnittu tulos vakiintuu)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7D197C9-192B-4700-BAE5-00A97CFB0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5935" y="2897342"/>
            <a:ext cx="5181600" cy="295150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i-FI" b="1" u="sng" dirty="0"/>
              <a:t>Huomioitavaa!</a:t>
            </a:r>
          </a:p>
          <a:p>
            <a:pPr lvl="0"/>
            <a:r>
              <a:rPr lang="fi-FI" sz="2600" dirty="0">
                <a:solidFill>
                  <a:prstClr val="white"/>
                </a:solidFill>
              </a:rPr>
              <a:t>Upokkaita tai astioita kannattaa varata kutakin näytettä kohti 3 kpl eli tehdään kolme rinnakkaista jokaisesta näytteestä.</a:t>
            </a:r>
            <a:endParaRPr lang="fi-FI" b="1" u="sng" dirty="0"/>
          </a:p>
          <a:p>
            <a:r>
              <a:rPr lang="fi-FI" dirty="0"/>
              <a:t>Upokkaita/astioita käsitellään lämpökäsittelyjen jälkeen koko ajan puhtailla metallipihdeillä, jotta esim. käsistä ei tartu rasvaa/likaa astioihin, joka vääristää punnitustuloksia ja astiat eivät polta käsiä.</a:t>
            </a:r>
          </a:p>
          <a:p>
            <a:r>
              <a:rPr lang="fi-FI" dirty="0"/>
              <a:t>Taarauksen lämpökäsittelyajat ovat minimiaikoja ( 1h) eli astiat voivat olla enemmän kuin tunninkin lämpökaapissa tai muhveliuunissa.</a:t>
            </a:r>
          </a:p>
          <a:p>
            <a:r>
              <a:rPr lang="fi-FI" dirty="0" err="1"/>
              <a:t>Eksikaattorissa</a:t>
            </a:r>
            <a:r>
              <a:rPr lang="fi-FI" dirty="0"/>
              <a:t> on kuivausainetta (</a:t>
            </a:r>
            <a:r>
              <a:rPr lang="fi-FI" dirty="0" err="1"/>
              <a:t>silikaa</a:t>
            </a:r>
            <a:r>
              <a:rPr lang="fi-FI" dirty="0"/>
              <a:t>), joka estää huoneilman kosteuden imeytymistä näytteisiin.</a:t>
            </a:r>
          </a:p>
          <a:p>
            <a:r>
              <a:rPr lang="fi-FI" dirty="0"/>
              <a:t>Jäähdytys </a:t>
            </a:r>
            <a:r>
              <a:rPr lang="fi-FI" dirty="0" err="1"/>
              <a:t>eksikaattorissa</a:t>
            </a:r>
            <a:r>
              <a:rPr lang="fi-FI" dirty="0"/>
              <a:t>, jotta astiat jäähtyvät punnitusta varten. Jos astia laitetaan kuumana vaa’alle, vaa’an lukema epästabiili.</a:t>
            </a:r>
          </a:p>
          <a:p>
            <a:r>
              <a:rPr lang="fi-FI" dirty="0"/>
              <a:t>Analyysivaa’an kaikki luukut suljetaan, jolloin lukema stabiloituu paremmin.</a:t>
            </a:r>
          </a:p>
          <a:p>
            <a:r>
              <a:rPr lang="fi-FI" dirty="0"/>
              <a:t>Vinkki, että näytteet/upokkaat eivät mene sekaisin: Merkitse </a:t>
            </a:r>
            <a:r>
              <a:rPr lang="fi-FI" dirty="0" err="1"/>
              <a:t>eksikkaattorin</a:t>
            </a:r>
            <a:r>
              <a:rPr lang="fi-FI" dirty="0"/>
              <a:t> kanteen upokkaan nimi (esim. numero) ja piirrä uunin pohjasta pohjapiirros, johon merkitset tietyn upokkaan. Näin muistat mikä upokas=näyte on kysymyksessä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724C01E-CC87-4143-AD4C-DABDBEDE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  <p:pic>
        <p:nvPicPr>
          <p:cNvPr id="9" name="Kuva 8" descr="Kuva, joka sisältää kohteen sisä, pöytä, lautanen, ruoka&#10;&#10;Kuvaus luotu automaattisesti">
            <a:extLst>
              <a:ext uri="{FF2B5EF4-FFF2-40B4-BE49-F238E27FC236}">
                <a16:creationId xmlns:a16="http://schemas.microsoft.com/office/drawing/2014/main" id="{56D56D9F-15C6-42BA-A6BC-A356791AC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1"/>
          <a:stretch/>
        </p:blipFill>
        <p:spPr>
          <a:xfrm>
            <a:off x="8843305" y="227831"/>
            <a:ext cx="2301530" cy="2669511"/>
          </a:xfrm>
          <a:prstGeom prst="rect">
            <a:avLst/>
          </a:prstGeom>
        </p:spPr>
      </p:pic>
      <p:pic>
        <p:nvPicPr>
          <p:cNvPr id="11" name="Kuva 10" descr="Kuva, joka sisältää kohteen sisä, pöytä, istuminen, valkoinen&#10;&#10;Kuvaus luotu automaattisesti">
            <a:extLst>
              <a:ext uri="{FF2B5EF4-FFF2-40B4-BE49-F238E27FC236}">
                <a16:creationId xmlns:a16="http://schemas.microsoft.com/office/drawing/2014/main" id="{BC885D5C-8CB8-4011-8C81-5CD3B0DAC9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404" y="232882"/>
            <a:ext cx="1998345" cy="266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465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2F5ECE-B8FF-48C0-9ED2-4A3B471D8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Näyte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88463DA-2BB4-4F0B-BD17-26F7CED91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92720" cy="3497146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Näytemäärä valitaan siten, että arvioitu kuiva-aineen tai vastaavasti orgaanisen aineksen massa on n. 20-500 mg.</a:t>
            </a:r>
          </a:p>
          <a:p>
            <a:r>
              <a:rPr lang="fi-FI" dirty="0"/>
              <a:t>Osanäyte (näyte joka otetaan toimitetusta näytteestä mittauksia varten) pyritään ottamaan siten, ettei siihen tule mukaan suuria yksittäisiä partikkeleita, jotka eivät edusta näytteen keskimääräistä koostumusta.</a:t>
            </a:r>
          </a:p>
          <a:p>
            <a:r>
              <a:rPr lang="fi-FI" dirty="0"/>
              <a:t>Näytteitä sekoitetaan mahdollisimman hyvin. Näytettä siirretään esim. lusikalla sopiva määrä (arviolta: muutama gramma - muutama kymmenen grammaa) ja punnitaan välittömästi 0,1 mg:n tarkkuudella.</a:t>
            </a:r>
          </a:p>
        </p:txBody>
      </p:sp>
      <p:pic>
        <p:nvPicPr>
          <p:cNvPr id="7" name="Sisällön paikkamerkki 6" descr="Kuva, joka sisältää kohteen sisä, objekti, mies, henkilö&#10;&#10;Kuvaus luotu automaattisesti">
            <a:extLst>
              <a:ext uri="{FF2B5EF4-FFF2-40B4-BE49-F238E27FC236}">
                <a16:creationId xmlns:a16="http://schemas.microsoft.com/office/drawing/2014/main" id="{3BDEA750-D04F-491E-B6BD-3350F5797B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33559"/>
            <a:ext cx="2529824" cy="3373099"/>
          </a:xfr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DAE7A2B-33E4-4E25-BECF-7CF5FC9B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3A4432B-61C2-4906-9669-529A39BE2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116" y="4795421"/>
            <a:ext cx="3706689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1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2F2A32-97C6-46E3-9AFB-FC65FFD6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46824" cy="869733"/>
          </a:xfrm>
        </p:spPr>
        <p:txBody>
          <a:bodyPr>
            <a:normAutofit fontScale="90000"/>
          </a:bodyPr>
          <a:lstStyle/>
          <a:p>
            <a:r>
              <a:rPr lang="fi-FI" dirty="0"/>
              <a:t>Kuiva-aineen määrityksen lyhyt ohje </a:t>
            </a:r>
            <a:r>
              <a:rPr lang="fi-FI" sz="1600" dirty="0"/>
              <a:t>(standardin ohjetta kannattaa lukea rinnalla)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D0913CB-8FEC-4DDC-947C-1CBDA82CB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5426" y="1402114"/>
            <a:ext cx="5466348" cy="4790557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fi-FI" sz="1700" dirty="0">
                <a:solidFill>
                  <a:prstClr val="black"/>
                </a:solidFill>
              </a:rPr>
              <a:t>Määrityksessä käytettävä astia: upokas tai astia (lasia tai foliota), joka kestää lämpötilan) (kuva 1).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700" dirty="0">
                <a:solidFill>
                  <a:prstClr val="black"/>
                </a:solidFill>
              </a:rPr>
              <a:t>Astiaa kuivataan 1h, 105 °C:ssa lämpökaapissa. Tai jos näistä näytteistä määritetään myös orgaaninen aines, niin astioita hehkutetaan 1 h 550 °C:ssa muhveliuunissa (kuvat 2 ja 3).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700" dirty="0">
                <a:solidFill>
                  <a:prstClr val="black"/>
                </a:solidFill>
              </a:rPr>
              <a:t>Upokkaat/astiat nostetaan puhtailla metallipihdeillä </a:t>
            </a:r>
            <a:r>
              <a:rPr lang="fi-FI" sz="1700" dirty="0" err="1">
                <a:solidFill>
                  <a:prstClr val="black"/>
                </a:solidFill>
              </a:rPr>
              <a:t>eksikkaattoriin</a:t>
            </a:r>
            <a:r>
              <a:rPr lang="fi-FI" sz="1700" dirty="0">
                <a:solidFill>
                  <a:prstClr val="black"/>
                </a:solidFill>
              </a:rPr>
              <a:t> ja  jäähdytetään </a:t>
            </a:r>
            <a:r>
              <a:rPr lang="fi-FI" sz="1700" dirty="0" err="1">
                <a:solidFill>
                  <a:prstClr val="black"/>
                </a:solidFill>
              </a:rPr>
              <a:t>eksikkaattorissa</a:t>
            </a:r>
            <a:r>
              <a:rPr lang="fi-FI" sz="1700" dirty="0">
                <a:solidFill>
                  <a:prstClr val="black"/>
                </a:solidFill>
              </a:rPr>
              <a:t> n. 30 min ja punnitaan analyysivaa’alla 0,1 mg:n tarkkuudella (kuvat 4 ja 5).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700" dirty="0">
                <a:solidFill>
                  <a:prstClr val="black"/>
                </a:solidFill>
              </a:rPr>
              <a:t>Näytteitä sekoitetaan mahdollisimman hyvin juuri ennen annostelua. 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700" dirty="0">
                <a:solidFill>
                  <a:prstClr val="black"/>
                </a:solidFill>
              </a:rPr>
              <a:t>Näytettä siirretään esim. puhtaalla lusikalla tai kaatamalla suoraan (heti sekoituksen jälkeen) sopiva määrä (arviolta: muutama gramma - muutama kymmenen grammaa) (kuva 6).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700" dirty="0">
                <a:solidFill>
                  <a:prstClr val="black"/>
                </a:solidFill>
              </a:rPr>
              <a:t>ja punnitaan välittömästi 0,1 mg:n tarkkuudella.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700" dirty="0">
                <a:solidFill>
                  <a:prstClr val="black"/>
                </a:solidFill>
              </a:rPr>
              <a:t>Näyte haihdutetaan kuiviin ilmastoidussa lämpökaapissa (matalammassa lämpötilassa esim. 80 °C), (</a:t>
            </a:r>
            <a:r>
              <a:rPr lang="fi-FI" sz="1700" dirty="0" err="1">
                <a:solidFill>
                  <a:prstClr val="black"/>
                </a:solidFill>
              </a:rPr>
              <a:t>vesi-tai</a:t>
            </a:r>
            <a:r>
              <a:rPr lang="fi-FI" sz="1700" dirty="0">
                <a:solidFill>
                  <a:prstClr val="black"/>
                </a:solidFill>
              </a:rPr>
              <a:t> lämpöhauteella tai infrapunalampun alla.) (kuva 7).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700" dirty="0">
                <a:solidFill>
                  <a:prstClr val="black"/>
                </a:solidFill>
              </a:rPr>
              <a:t>Sen jälkeen haihdutusjäännöstä kuivataan vähintään 2 h 105 ° C lämpökaapissa, (yleensä yön yli). (kuva 7)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700" dirty="0">
                <a:solidFill>
                  <a:prstClr val="black"/>
                </a:solidFill>
              </a:rPr>
              <a:t>Kuivattu jäännös jäähdytetään </a:t>
            </a:r>
            <a:r>
              <a:rPr lang="fi-FI" sz="1700" dirty="0" err="1">
                <a:solidFill>
                  <a:prstClr val="black"/>
                </a:solidFill>
              </a:rPr>
              <a:t>eksikkaattorissa</a:t>
            </a:r>
            <a:r>
              <a:rPr lang="fi-FI" sz="1700" dirty="0">
                <a:solidFill>
                  <a:prstClr val="black"/>
                </a:solidFill>
              </a:rPr>
              <a:t> ja punnitaan 0,1 mg:n tarkkuudella analyysivaa’alla.</a:t>
            </a:r>
          </a:p>
          <a:p>
            <a:pPr marL="342900" lvl="0" indent="-342900">
              <a:buFont typeface="+mj-lt"/>
              <a:buAutoNum type="arabicPeriod"/>
            </a:pPr>
            <a:r>
              <a:rPr lang="fi-FI" sz="1700" dirty="0">
                <a:solidFill>
                  <a:prstClr val="black"/>
                </a:solidFill>
              </a:rPr>
              <a:t>Näillä näytteillä voidaan jatkaa orgaanisen aineksen määritystä (ks. seuraava sivu)</a:t>
            </a:r>
          </a:p>
          <a:p>
            <a:pPr marL="0" lvl="0" indent="0">
              <a:buNone/>
            </a:pPr>
            <a:endParaRPr lang="fi-FI" sz="17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fi-FI" sz="17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A171BE9-2492-4AE2-99CC-B1F689C5A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57944"/>
            <a:ext cx="5181600" cy="41674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F89C61-8117-471E-BA44-612F2866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654CCD7-551C-46F3-93A9-89AED973FCA0}"/>
              </a:ext>
            </a:extLst>
          </p:cNvPr>
          <p:cNvSpPr txBox="1"/>
          <p:nvPr/>
        </p:nvSpPr>
        <p:spPr>
          <a:xfrm>
            <a:off x="9907690" y="182855"/>
            <a:ext cx="2165685" cy="10156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i-FI" sz="1200" dirty="0"/>
              <a:t>Huomio! Mikäli teet myös orgaanisen aineksen määrityksen, niin valitse astiaksi kuumuutta kestävä keraaminen upokas tai vastaava.</a:t>
            </a:r>
          </a:p>
        </p:txBody>
      </p:sp>
      <p:pic>
        <p:nvPicPr>
          <p:cNvPr id="2050" name="206da205-597d-4703-9ac5-aea2cb3ef976" descr="Image">
            <a:extLst>
              <a:ext uri="{FF2B5EF4-FFF2-40B4-BE49-F238E27FC236}">
                <a16:creationId xmlns:a16="http://schemas.microsoft.com/office/drawing/2014/main" id="{9D489348-46B8-4D1B-802B-636DF4CB83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16681" r="5210" b="15836"/>
          <a:stretch/>
        </p:blipFill>
        <p:spPr bwMode="auto">
          <a:xfrm>
            <a:off x="6990753" y="868594"/>
            <a:ext cx="2271069" cy="130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A75AA85-C821-48F0-9D28-3AD41AECB0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33"/>
          <a:stretch/>
        </p:blipFill>
        <p:spPr>
          <a:xfrm>
            <a:off x="10360867" y="4586184"/>
            <a:ext cx="1658251" cy="194108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E4C7C17-8422-4021-9408-CB7BB6154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5691" y="2499957"/>
            <a:ext cx="1568047" cy="1821762"/>
          </a:xfrm>
          <a:prstGeom prst="rect">
            <a:avLst/>
          </a:prstGeom>
        </p:spPr>
      </p:pic>
      <p:pic>
        <p:nvPicPr>
          <p:cNvPr id="11" name="Kuva 10" descr="Kuva, joka sisältää kohteen sisä, objekti, mies, henkilö&#10;&#10;Kuvaus luotu automaattisesti">
            <a:extLst>
              <a:ext uri="{FF2B5EF4-FFF2-40B4-BE49-F238E27FC236}">
                <a16:creationId xmlns:a16="http://schemas.microsoft.com/office/drawing/2014/main" id="{4358DF26-B7DB-4A95-BF7B-2B307D138A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342" y="4593466"/>
            <a:ext cx="1473247" cy="1964329"/>
          </a:xfrm>
          <a:prstGeom prst="rect">
            <a:avLst/>
          </a:prstGeom>
        </p:spPr>
      </p:pic>
      <p:pic>
        <p:nvPicPr>
          <p:cNvPr id="13" name="Kuva 12" descr="Kuva, joka sisältää kohteen sisä, istuminen, pöytä, valkoinen&#10;&#10;Kuvaus luotu automaattisesti">
            <a:extLst>
              <a:ext uri="{FF2B5EF4-FFF2-40B4-BE49-F238E27FC236}">
                <a16:creationId xmlns:a16="http://schemas.microsoft.com/office/drawing/2014/main" id="{0C559D07-70BC-4BA8-8A84-FC1E673C7A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48" y="2466076"/>
            <a:ext cx="1372258" cy="1829676"/>
          </a:xfrm>
          <a:prstGeom prst="rect">
            <a:avLst/>
          </a:prstGeom>
        </p:spPr>
      </p:pic>
      <p:pic>
        <p:nvPicPr>
          <p:cNvPr id="15" name="Kuva 14" descr="Kuva, joka sisältää kohteen sisä, istuminen, pieni, kello&#10;&#10;Kuvaus luotu automaattisesti">
            <a:extLst>
              <a:ext uri="{FF2B5EF4-FFF2-40B4-BE49-F238E27FC236}">
                <a16:creationId xmlns:a16="http://schemas.microsoft.com/office/drawing/2014/main" id="{6CB2F4D0-9D3A-4C58-8FB3-ED854DDFA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816" y="4593466"/>
            <a:ext cx="1473248" cy="1964330"/>
          </a:xfrm>
          <a:prstGeom prst="rect">
            <a:avLst/>
          </a:prstGeom>
        </p:spPr>
      </p:pic>
      <p:pic>
        <p:nvPicPr>
          <p:cNvPr id="2051" name="f8bb7203-c3fd-40bb-ac02-ffe8c7eb0bf9" descr="Image">
            <a:extLst>
              <a:ext uri="{FF2B5EF4-FFF2-40B4-BE49-F238E27FC236}">
                <a16:creationId xmlns:a16="http://schemas.microsoft.com/office/drawing/2014/main" id="{F3FBBE9A-3EE7-4681-99E2-46FCD62F86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0"/>
          <a:stretch/>
        </p:blipFill>
        <p:spPr bwMode="auto">
          <a:xfrm rot="5400000">
            <a:off x="6818110" y="2641611"/>
            <a:ext cx="1829676" cy="148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9A2A468B-968C-46A7-A0E6-D2C594EFC1D4}"/>
              </a:ext>
            </a:extLst>
          </p:cNvPr>
          <p:cNvSpPr txBox="1"/>
          <p:nvPr/>
        </p:nvSpPr>
        <p:spPr>
          <a:xfrm>
            <a:off x="6985024" y="2148073"/>
            <a:ext cx="10274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Kuva:1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861EC2D1-A878-49C3-9161-2A21F96D7FFC}"/>
              </a:ext>
            </a:extLst>
          </p:cNvPr>
          <p:cNvSpPr txBox="1"/>
          <p:nvPr/>
        </p:nvSpPr>
        <p:spPr>
          <a:xfrm>
            <a:off x="6988712" y="4321719"/>
            <a:ext cx="735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 2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230773A9-0E26-4ABF-97DE-ECCB0EC25A9A}"/>
              </a:ext>
            </a:extLst>
          </p:cNvPr>
          <p:cNvSpPr txBox="1"/>
          <p:nvPr/>
        </p:nvSpPr>
        <p:spPr>
          <a:xfrm>
            <a:off x="8575534" y="4314895"/>
            <a:ext cx="735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Kuva:3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5EFDD9CC-7419-4F2B-BE98-715A26D08420}"/>
              </a:ext>
            </a:extLst>
          </p:cNvPr>
          <p:cNvSpPr txBox="1"/>
          <p:nvPr/>
        </p:nvSpPr>
        <p:spPr>
          <a:xfrm>
            <a:off x="10205363" y="4322027"/>
            <a:ext cx="842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Kuva:4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B743A726-4FAD-477E-B4C4-70F6ADAE90AA}"/>
              </a:ext>
            </a:extLst>
          </p:cNvPr>
          <p:cNvSpPr txBox="1"/>
          <p:nvPr/>
        </p:nvSpPr>
        <p:spPr>
          <a:xfrm>
            <a:off x="7141945" y="6557795"/>
            <a:ext cx="8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Kuva:5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49559086-324A-4A8A-820E-EC37F3C2E5C0}"/>
              </a:ext>
            </a:extLst>
          </p:cNvPr>
          <p:cNvSpPr txBox="1"/>
          <p:nvPr/>
        </p:nvSpPr>
        <p:spPr>
          <a:xfrm>
            <a:off x="8818342" y="6560836"/>
            <a:ext cx="787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Kuva:6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52921DF6-B210-4D67-84F5-AAA162B0E673}"/>
              </a:ext>
            </a:extLst>
          </p:cNvPr>
          <p:cNvSpPr txBox="1"/>
          <p:nvPr/>
        </p:nvSpPr>
        <p:spPr>
          <a:xfrm>
            <a:off x="10402208" y="6557795"/>
            <a:ext cx="870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Kuva:7</a:t>
            </a:r>
          </a:p>
        </p:txBody>
      </p:sp>
    </p:spTree>
    <p:extLst>
      <p:ext uri="{BB962C8B-B14F-4D97-AF65-F5344CB8AC3E}">
        <p14:creationId xmlns:p14="http://schemas.microsoft.com/office/powerpoint/2010/main" val="107941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99F166-7EA8-4B02-B480-316ADAB39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Orgaanisen aineksen määrityksen lyhyt ohje </a:t>
            </a:r>
            <a:r>
              <a:rPr lang="fi-FI" sz="1400" dirty="0">
                <a:solidFill>
                  <a:prstClr val="black"/>
                </a:solidFill>
              </a:rPr>
              <a:t>(standardin ohjetta kannattaa lukea rinnalla)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E8F6B0-49F9-4F2B-8866-25B454C75E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>
              <a:buNone/>
            </a:pPr>
            <a:r>
              <a:rPr lang="fi-FI" sz="2200" dirty="0">
                <a:solidFill>
                  <a:prstClr val="black"/>
                </a:solidFill>
              </a:rPr>
              <a:t>Jatketaan orgaanisen aineksen määrittämisellä :</a:t>
            </a:r>
          </a:p>
          <a:p>
            <a:pPr marL="0" lvl="0" indent="0">
              <a:buNone/>
            </a:pPr>
            <a:endParaRPr lang="fi-FI" sz="2200" dirty="0">
              <a:solidFill>
                <a:prstClr val="black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fi-FI" sz="1800" dirty="0">
                <a:solidFill>
                  <a:prstClr val="black"/>
                </a:solidFill>
              </a:rPr>
              <a:t>Näytteen kuivaa jäännöstä hehkutetaan 2 h, 550 °C:ssa muhveliuunissa kuumuutta kestävissä upokkaissa (kuvat 1 ja 2).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sz="1800" dirty="0">
                <a:solidFill>
                  <a:prstClr val="black"/>
                </a:solidFill>
              </a:rPr>
              <a:t>Hehkutusjäännös siirretään kuumana </a:t>
            </a:r>
            <a:r>
              <a:rPr lang="fi-FI" sz="1800" dirty="0" err="1">
                <a:solidFill>
                  <a:prstClr val="black"/>
                </a:solidFill>
              </a:rPr>
              <a:t>eksikkaattoriin</a:t>
            </a:r>
            <a:r>
              <a:rPr lang="fi-FI" sz="1800" dirty="0">
                <a:solidFill>
                  <a:prstClr val="black"/>
                </a:solidFill>
              </a:rPr>
              <a:t>, annetaan kannen olla n. 5 min raollaan ennen kuin suljetaan kansi kokonaan kiinni, jäähdytetään </a:t>
            </a:r>
            <a:r>
              <a:rPr lang="fi-FI" sz="1800" dirty="0" err="1">
                <a:solidFill>
                  <a:prstClr val="black"/>
                </a:solidFill>
              </a:rPr>
              <a:t>eksikkaattorissa</a:t>
            </a:r>
            <a:r>
              <a:rPr lang="fi-FI" sz="1800" dirty="0">
                <a:solidFill>
                  <a:prstClr val="black"/>
                </a:solidFill>
              </a:rPr>
              <a:t> (kuva 3).</a:t>
            </a:r>
          </a:p>
          <a:p>
            <a:pPr marL="457200" lvl="0" indent="-457200">
              <a:buFont typeface="+mj-lt"/>
              <a:buAutoNum type="arabicPeriod"/>
            </a:pPr>
            <a:r>
              <a:rPr lang="fi-FI" sz="1800" dirty="0">
                <a:solidFill>
                  <a:prstClr val="black"/>
                </a:solidFill>
              </a:rPr>
              <a:t>Punnitaan analyysivaa’alla 0,1 mg:n tarkkuudella (kuva 4).</a:t>
            </a:r>
          </a:p>
          <a:p>
            <a:pPr marL="457200" lvl="0" indent="-457200">
              <a:buFont typeface="+mj-lt"/>
              <a:buAutoNum type="arabicPeriod"/>
            </a:pPr>
            <a:endParaRPr lang="fi-FI" sz="18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fi-FI" sz="1800" dirty="0">
                <a:solidFill>
                  <a:prstClr val="black"/>
                </a:solidFill>
              </a:rPr>
              <a:t>Huomio! Jos näytteen tuhkaksi muuttuminen ei ole täydellistä, tuhkaan lisätään muutama pisara ammoniumnitraattiliuosta (katso valmistusohje standardista) ja hehkutusta jatketaan vielä 30 min.</a:t>
            </a:r>
          </a:p>
          <a:p>
            <a:pPr marL="0" lvl="0" indent="0">
              <a:buNone/>
            </a:pPr>
            <a:r>
              <a:rPr lang="fi-FI" sz="1800" dirty="0">
                <a:solidFill>
                  <a:prstClr val="black"/>
                </a:solidFill>
              </a:rPr>
              <a:t>Muistathan, että upokkaisiin ei saa koskea muilla kuin puhtailla metallipihdeillä!</a:t>
            </a:r>
          </a:p>
          <a:p>
            <a:pPr marL="0" indent="0">
              <a:buNone/>
            </a:pPr>
            <a:endParaRPr lang="fi-FI" sz="1700" dirty="0">
              <a:solidFill>
                <a:prstClr val="black"/>
              </a:solidFill>
            </a:endParaRPr>
          </a:p>
          <a:p>
            <a:endParaRPr lang="fi-FI" dirty="0"/>
          </a:p>
        </p:txBody>
      </p:sp>
      <p:pic>
        <p:nvPicPr>
          <p:cNvPr id="12" name="Sisällön paikkamerkki 11" descr="Kuva, joka sisältää kohteen sisä, pöytä, istuminen, valkoinen&#10;&#10;Kuvaus luotu automaattisesti">
            <a:extLst>
              <a:ext uri="{FF2B5EF4-FFF2-40B4-BE49-F238E27FC236}">
                <a16:creationId xmlns:a16="http://schemas.microsoft.com/office/drawing/2014/main" id="{65DE0A63-02EA-4574-B561-F20E4D7564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62" y="1463781"/>
            <a:ext cx="1472312" cy="1963083"/>
          </a:xfr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9314B29-681A-4429-BD0C-2280DFA9D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61B9728-9E42-4DC4-A353-96733EB63A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998" b="12687"/>
          <a:stretch/>
        </p:blipFill>
        <p:spPr>
          <a:xfrm>
            <a:off x="6374765" y="1857944"/>
            <a:ext cx="1437393" cy="1249218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C47DD23-B0DB-4DB2-8EFD-7F3E0D4D5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5350" y="3738485"/>
            <a:ext cx="1566808" cy="1822862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2753DFF9-4E21-4A74-8BEC-FA673AA5CF1B}"/>
              </a:ext>
            </a:extLst>
          </p:cNvPr>
          <p:cNvSpPr txBox="1"/>
          <p:nvPr/>
        </p:nvSpPr>
        <p:spPr>
          <a:xfrm>
            <a:off x="6374765" y="3425951"/>
            <a:ext cx="95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Kuva:1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C4672B0E-D8AC-4405-9BE7-223E617E1CCC}"/>
              </a:ext>
            </a:extLst>
          </p:cNvPr>
          <p:cNvSpPr txBox="1"/>
          <p:nvPr/>
        </p:nvSpPr>
        <p:spPr>
          <a:xfrm>
            <a:off x="8008219" y="3425951"/>
            <a:ext cx="7507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Kuva:2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DEBD0E7E-4B5E-4645-BD6E-BD8B19C8CF6D}"/>
              </a:ext>
            </a:extLst>
          </p:cNvPr>
          <p:cNvSpPr txBox="1"/>
          <p:nvPr/>
        </p:nvSpPr>
        <p:spPr>
          <a:xfrm>
            <a:off x="6291097" y="5641493"/>
            <a:ext cx="924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Kuva:3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0CAD0E4E-CD2D-4045-9998-EE2A54EC54AF}"/>
              </a:ext>
            </a:extLst>
          </p:cNvPr>
          <p:cNvSpPr txBox="1"/>
          <p:nvPr/>
        </p:nvSpPr>
        <p:spPr>
          <a:xfrm>
            <a:off x="7928921" y="5680637"/>
            <a:ext cx="753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Kuva:4</a:t>
            </a:r>
          </a:p>
        </p:txBody>
      </p:sp>
      <p:pic>
        <p:nvPicPr>
          <p:cNvPr id="11" name="Kuva 10" descr="Kuva, joka sisältää kohteen sisä, istuminen, pieni, mikroaalto&#10;&#10;Kuvaus luotu automaattisesti">
            <a:extLst>
              <a:ext uri="{FF2B5EF4-FFF2-40B4-BE49-F238E27FC236}">
                <a16:creationId xmlns:a16="http://schemas.microsoft.com/office/drawing/2014/main" id="{37828BFB-43AD-4660-BA2E-B6EBE30348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62" y="3717144"/>
            <a:ext cx="1443262" cy="1924349"/>
          </a:xfrm>
          <a:prstGeom prst="rect">
            <a:avLst/>
          </a:prstGeom>
        </p:spPr>
      </p:pic>
      <p:sp>
        <p:nvSpPr>
          <p:cNvPr id="19" name="Ellipsi 18">
            <a:extLst>
              <a:ext uri="{FF2B5EF4-FFF2-40B4-BE49-F238E27FC236}">
                <a16:creationId xmlns:a16="http://schemas.microsoft.com/office/drawing/2014/main" id="{D7DA2511-DF57-4257-94C6-79406240091B}"/>
              </a:ext>
            </a:extLst>
          </p:cNvPr>
          <p:cNvSpPr/>
          <p:nvPr/>
        </p:nvSpPr>
        <p:spPr>
          <a:xfrm>
            <a:off x="6659087" y="4456495"/>
            <a:ext cx="184475" cy="146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Ellipsi 19">
            <a:extLst>
              <a:ext uri="{FF2B5EF4-FFF2-40B4-BE49-F238E27FC236}">
                <a16:creationId xmlns:a16="http://schemas.microsoft.com/office/drawing/2014/main" id="{5ED3E33E-28DF-467F-B9A5-19180E60055A}"/>
              </a:ext>
            </a:extLst>
          </p:cNvPr>
          <p:cNvSpPr/>
          <p:nvPr/>
        </p:nvSpPr>
        <p:spPr>
          <a:xfrm>
            <a:off x="6957470" y="4456495"/>
            <a:ext cx="184475" cy="14640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Kuva 20">
            <a:extLst>
              <a:ext uri="{FF2B5EF4-FFF2-40B4-BE49-F238E27FC236}">
                <a16:creationId xmlns:a16="http://schemas.microsoft.com/office/drawing/2014/main" id="{BEC1E877-2436-4EC5-AE7C-F35A37FA4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3341" y="4600063"/>
            <a:ext cx="201185" cy="158510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AC4FB1A8-AA0F-4F55-8EFD-12FC13BEE7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917" y="4718567"/>
            <a:ext cx="201185" cy="158510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11815949-6B83-40F4-AED1-2A9E946CEB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076" y="4718567"/>
            <a:ext cx="201185" cy="15851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0FDD0D24-3B2E-47CF-9D3D-05D881D37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731" y="5032857"/>
            <a:ext cx="201185" cy="158510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1566456B-946A-44BD-955A-EDD9FC06C1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868" y="5088066"/>
            <a:ext cx="201185" cy="158510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C372E563-8250-4EA2-A867-1328CCA95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4053" y="4873599"/>
            <a:ext cx="201185" cy="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89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B51D8B-F601-4A8D-A65B-94D3DF29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Tulosten laskeminen, liete- ja sedimenttinäytteet</a:t>
            </a:r>
          </a:p>
        </p:txBody>
      </p:sp>
      <p:pic>
        <p:nvPicPr>
          <p:cNvPr id="7" name="Sisällön paikkamerkki 6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EDDB1DCE-547E-4963-BDF5-B7DCCF0368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71" y="1825624"/>
            <a:ext cx="3673772" cy="277719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Sisällön paikkamerkki 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98D16F5-0B8F-4347-AB34-3863F5C6B0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557" y="1134489"/>
            <a:ext cx="3764342" cy="509133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25C782-F47D-46B6-A20C-104747A1A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3395385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5B4E71-2261-43A0-90A9-443A06CB7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Tulosten laskeminen, vesinäytteet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3CEA5B-CBBB-434F-9E32-32F7ECE37E6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C6C93B6-899A-4DEB-BBC8-1907CE3CEA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3CE721-370E-4D08-BEBC-E909632A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7268124-B7C7-44EA-9C6A-DCEFA5954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1320" y="1488506"/>
            <a:ext cx="3902242" cy="48064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36964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9F7CCD-CAE9-4308-BF64-60DA41BD9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229" y="620296"/>
            <a:ext cx="10515600" cy="831331"/>
          </a:xfrm>
        </p:spPr>
        <p:txBody>
          <a:bodyPr>
            <a:normAutofit/>
          </a:bodyPr>
          <a:lstStyle/>
          <a:p>
            <a:r>
              <a:rPr lang="fi-FI" sz="3600" dirty="0"/>
              <a:t>Sisällys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09EBBA-A2A7-45F4-8B83-076423451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1540" y="1636295"/>
            <a:ext cx="9845909" cy="4042611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Gravimetrinen analyysi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Yleistä mittauksista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Orgaanisen aineksen määritys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Kuiva-aineen määritys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Esimerkkinä: Biokaasuntuottopotentiaalitestisyötteen TS- ja VS-määritys (kuiva-aine ja orgaaninen aines)</a:t>
            </a:r>
          </a:p>
          <a:p>
            <a:r>
              <a:rPr lang="fi-FI" dirty="0"/>
              <a:t>	- Soveltamisala</a:t>
            </a:r>
          </a:p>
          <a:p>
            <a:r>
              <a:rPr lang="fi-FI" dirty="0"/>
              <a:t>	- Näytteen säilytys ja esikäsittely</a:t>
            </a:r>
          </a:p>
          <a:p>
            <a:r>
              <a:rPr lang="fi-FI" dirty="0"/>
              <a:t>	- Suoritus – upokkaiden/astioiden esivalmistelu</a:t>
            </a:r>
          </a:p>
          <a:p>
            <a:r>
              <a:rPr lang="fi-FI" dirty="0"/>
              <a:t>	- Kuiva-ainemäärityksen lyhyt ohje</a:t>
            </a:r>
          </a:p>
          <a:p>
            <a:r>
              <a:rPr lang="fi-FI" dirty="0"/>
              <a:t>	- Orgaanisen aineksen määrityksen lyhyt ohje</a:t>
            </a:r>
          </a:p>
          <a:p>
            <a:r>
              <a:rPr lang="fi-FI" dirty="0"/>
              <a:t>	- Tulosten laskeminen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C0659C8-EC79-4377-9BF0-ADC197D4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50807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558798"/>
          </a:xfrm>
        </p:spPr>
        <p:txBody>
          <a:bodyPr>
            <a:normAutofit fontScale="90000"/>
          </a:bodyPr>
          <a:lstStyle/>
          <a:p>
            <a:r>
              <a:rPr lang="fi-FI" dirty="0"/>
              <a:t>Gravimetrinen analyysi</a:t>
            </a:r>
            <a:br>
              <a:rPr lang="fi-FI" dirty="0"/>
            </a:b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690838" y="1872481"/>
            <a:ext cx="9836284" cy="4254367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Gravimetrinen analyysi metrologian näkökulmasta on primaarimenetelmä eli korkein mahdollinen jäljitettävyys mittanormaaleihin.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Kemian metrologia on kemiallisten mittausten mittatiedettä. Kemian metrologian tavoitteena on parantaa ja varmentaa kemiallisten mittausten luotettavuutta ja jäljitettävyyttä SI-yksiköihin.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Gravimetrisessa analyysissä kuten esim. orgaanisen aineksen tai kuiva-aineen määrityksessä määritettävä </a:t>
            </a:r>
            <a:r>
              <a:rPr lang="fi-FI" dirty="0" err="1">
                <a:solidFill>
                  <a:schemeClr val="tx1"/>
                </a:solidFill>
              </a:rPr>
              <a:t>analyytti</a:t>
            </a:r>
            <a:r>
              <a:rPr lang="fi-FI" dirty="0">
                <a:solidFill>
                  <a:schemeClr val="tx1"/>
                </a:solidFill>
              </a:rPr>
              <a:t> erotetaan näytteestä punnittavassa muodossa (esimerkiksi saostamalla, kuivattamalla, polttamalla..) ja massa tai aineen määrä lasketaan punnitun aineen määrästä.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tx1"/>
                </a:solidFill>
              </a:rPr>
              <a:t>Orgaanisen aineksen ja kuiva-aineen määrityksissä ei tarvitse tietää </a:t>
            </a:r>
            <a:r>
              <a:rPr lang="fi-FI" dirty="0" err="1">
                <a:solidFill>
                  <a:schemeClr val="tx1"/>
                </a:solidFill>
              </a:rPr>
              <a:t>stokiometristä</a:t>
            </a:r>
            <a:r>
              <a:rPr lang="fi-FI" dirty="0">
                <a:solidFill>
                  <a:schemeClr val="tx1"/>
                </a:solidFill>
              </a:rPr>
              <a:t> koostumusta.</a:t>
            </a:r>
          </a:p>
          <a:p>
            <a:r>
              <a:rPr lang="fi-FI" sz="2200" i="1" dirty="0">
                <a:solidFill>
                  <a:schemeClr val="tx1"/>
                </a:solidFill>
              </a:rPr>
              <a:t>(Yleensä </a:t>
            </a:r>
            <a:r>
              <a:rPr lang="fi-FI" sz="2200" i="1" dirty="0" err="1">
                <a:solidFill>
                  <a:schemeClr val="tx1"/>
                </a:solidFill>
              </a:rPr>
              <a:t>stokiometrinen</a:t>
            </a:r>
            <a:r>
              <a:rPr lang="fi-FI" sz="2200" i="1" dirty="0">
                <a:solidFill>
                  <a:schemeClr val="tx1"/>
                </a:solidFill>
              </a:rPr>
              <a:t> koostumus tulee olla tunnettu).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8C13AC2-E82C-4795-B4B1-2E7814D98D46}"/>
              </a:ext>
            </a:extLst>
          </p:cNvPr>
          <p:cNvSpPr txBox="1"/>
          <p:nvPr/>
        </p:nvSpPr>
        <p:spPr>
          <a:xfrm>
            <a:off x="8590060" y="5643259"/>
            <a:ext cx="2589196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dirty="0"/>
              <a:t>Lähde: </a:t>
            </a:r>
            <a:r>
              <a:rPr lang="fi-FI" dirty="0" err="1"/>
              <a:t>Mikes</a:t>
            </a:r>
            <a:r>
              <a:rPr lang="fi-FI" dirty="0"/>
              <a:t>, Julkaisu J4/2011 </a:t>
            </a:r>
          </a:p>
        </p:txBody>
      </p:sp>
    </p:spTree>
    <p:extLst>
      <p:ext uri="{BB962C8B-B14F-4D97-AF65-F5344CB8AC3E}">
        <p14:creationId xmlns:p14="http://schemas.microsoft.com/office/powerpoint/2010/main" val="4054615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C59F59-DE33-4021-8401-46AFAC3C9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YLEISTÄ MITTAUKSISTA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EE4A57-9612-42A2-9C97-A0F6E4F200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Kuiva-aineen ja orgaanisen aineen määrityksiin on olemassa erilaisia standardeja erilasia näytteitä varten. </a:t>
            </a:r>
          </a:p>
          <a:p>
            <a:r>
              <a:rPr lang="fi-FI" dirty="0"/>
              <a:t>Näytetyyppi tunnistetaan ja sen perusteella valitaan käytettävä standardi. </a:t>
            </a:r>
          </a:p>
          <a:p>
            <a:r>
              <a:rPr lang="fi-FI" dirty="0"/>
              <a:t>Niiden toimintaperiaate on hyvin pitkälti sama, mutta ne voivat joiltakin osin poiketa toisistaan.</a:t>
            </a:r>
          </a:p>
          <a:p>
            <a:r>
              <a:rPr lang="fi-FI" dirty="0"/>
              <a:t>Monissa tapauksissa standardi voidaan määrätä tietyksi esim. viranomaisten toimesta tietyn </a:t>
            </a:r>
            <a:r>
              <a:rPr lang="fi-FI" dirty="0" err="1"/>
              <a:t>näytetetyypin</a:t>
            </a:r>
            <a:r>
              <a:rPr lang="fi-FI" dirty="0"/>
              <a:t> osalta.</a:t>
            </a:r>
          </a:p>
          <a:p>
            <a:r>
              <a:rPr lang="fi-FI" dirty="0"/>
              <a:t>Lisäksi eri maissa voi olla vastaavien analyysien osalta erilaiset standardimenetelmät käytössä.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A5A2D2-89D3-4DD1-9660-79C5092F03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/>
              <a:t>Näytteille ja punnittaville massoille on hyvä tehdä taulukko joko paperille tai </a:t>
            </a:r>
            <a:r>
              <a:rPr lang="fi-FI" dirty="0" err="1"/>
              <a:t>exceliin</a:t>
            </a:r>
            <a:r>
              <a:rPr lang="fi-FI" dirty="0"/>
              <a:t>. Punnitukset pysyvät tallessa ja ovat helposti luettavissa: esimerkiksi näin..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F6D67B8-C9A1-4F77-A084-3AA5174CA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F143D3BA-A76A-4147-AD9D-C2E22CC94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214426"/>
              </p:ext>
            </p:extLst>
          </p:nvPr>
        </p:nvGraphicFramePr>
        <p:xfrm>
          <a:off x="6414436" y="3234289"/>
          <a:ext cx="4154103" cy="1414780"/>
        </p:xfrm>
        <a:graphic>
          <a:graphicData uri="http://schemas.openxmlformats.org/drawingml/2006/table">
            <a:tbl>
              <a:tblPr/>
              <a:tblGrid>
                <a:gridCol w="631257">
                  <a:extLst>
                    <a:ext uri="{9D8B030D-6E8A-4147-A177-3AD203B41FA5}">
                      <a16:colId xmlns:a16="http://schemas.microsoft.com/office/drawing/2014/main" val="667109004"/>
                    </a:ext>
                  </a:extLst>
                </a:gridCol>
                <a:gridCol w="741145">
                  <a:extLst>
                    <a:ext uri="{9D8B030D-6E8A-4147-A177-3AD203B41FA5}">
                      <a16:colId xmlns:a16="http://schemas.microsoft.com/office/drawing/2014/main" val="3311641695"/>
                    </a:ext>
                  </a:extLst>
                </a:gridCol>
                <a:gridCol w="712270">
                  <a:extLst>
                    <a:ext uri="{9D8B030D-6E8A-4147-A177-3AD203B41FA5}">
                      <a16:colId xmlns:a16="http://schemas.microsoft.com/office/drawing/2014/main" val="3068534665"/>
                    </a:ext>
                  </a:extLst>
                </a:gridCol>
                <a:gridCol w="827772">
                  <a:extLst>
                    <a:ext uri="{9D8B030D-6E8A-4147-A177-3AD203B41FA5}">
                      <a16:colId xmlns:a16="http://schemas.microsoft.com/office/drawing/2014/main" val="865970851"/>
                    </a:ext>
                  </a:extLst>
                </a:gridCol>
                <a:gridCol w="1241659">
                  <a:extLst>
                    <a:ext uri="{9D8B030D-6E8A-4147-A177-3AD203B41FA5}">
                      <a16:colId xmlns:a16="http://schemas.microsoft.com/office/drawing/2014/main" val="266391530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Näytteen nimi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Astian/upokkaan massa,g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Näytteen massa (tuorenäyte), 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Kuivauksen jälkeen, näytteen massa (astioineen),g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Hehkutuksen jälkeen näytteen massa (astioineen), g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57602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fi-FI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Upoka</a:t>
                      </a:r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22,3581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4,3892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23,4752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22,4425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6765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568415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99826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78769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017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783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2594"/>
          </a:xfrm>
        </p:spPr>
        <p:txBody>
          <a:bodyPr>
            <a:normAutofit/>
          </a:bodyPr>
          <a:lstStyle/>
          <a:p>
            <a:r>
              <a:rPr lang="fi-FI" sz="4000" dirty="0"/>
              <a:t>Orgaanisen aineksen määritys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761999" y="1331806"/>
            <a:ext cx="5780383" cy="4579659"/>
          </a:xfrm>
        </p:spPr>
        <p:txBody>
          <a:bodyPr>
            <a:noAutofit/>
          </a:bodyPr>
          <a:lstStyle/>
          <a:p>
            <a:r>
              <a:rPr lang="fi-FI" sz="1800" dirty="0"/>
              <a:t>Orgaanista ainesta määritetään yleensä esimerkiksi maa-, sedimentti-, liete- ja kompostinäytteet, tuhka, betonimurske, jäte- ja rakennusmateriaalit.</a:t>
            </a:r>
          </a:p>
          <a:p>
            <a:pPr marL="0" indent="0">
              <a:buNone/>
            </a:pPr>
            <a:r>
              <a:rPr lang="fi-FI" sz="1800" dirty="0"/>
              <a:t>Esimerkkejä standardeista, joita sovelletaan em. näytetyyppeihin</a:t>
            </a:r>
            <a:r>
              <a:rPr lang="fi-FI" sz="1800" b="1" dirty="0"/>
              <a:t>:  </a:t>
            </a:r>
          </a:p>
          <a:p>
            <a:r>
              <a:rPr lang="fi-FI" sz="1800" b="1" dirty="0"/>
              <a:t>SFS-EN 13039 ja SFS-EN 12879  </a:t>
            </a:r>
            <a:r>
              <a:rPr lang="fi-FI" sz="1800" dirty="0"/>
              <a:t>(maanparannusaineet ja kasvualustat, tuhka, betonimurske, jäte- ja rakennusmateriaalit, maa-, sedimentti-, liete- ja kompostinäytteet)</a:t>
            </a:r>
          </a:p>
          <a:p>
            <a:r>
              <a:rPr lang="fi-FI" sz="1800" b="1" dirty="0"/>
              <a:t>SFS 3008 </a:t>
            </a:r>
            <a:r>
              <a:rPr lang="fi-FI" sz="1800" dirty="0"/>
              <a:t>(veden lietteet ja sedimentit, jätevedet, biokaasusyötteet esim. lietelanta ja muut vesimäiset/lietteenomaiset)</a:t>
            </a:r>
          </a:p>
          <a:p>
            <a:r>
              <a:rPr lang="fi-FI" sz="1800" b="1" dirty="0"/>
              <a:t>SFS-EN 12879 </a:t>
            </a:r>
            <a:r>
              <a:rPr lang="fi-FI" sz="1800" dirty="0"/>
              <a:t>(lietteen karakterisointi) 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788217" y="1768049"/>
            <a:ext cx="5181600" cy="419979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 sz="3200" b="1" u="sng" dirty="0"/>
              <a:t>Mikä merkitys orgaanisen aineksen analyysilla on (esimerkiksi maaperän kannalta)?</a:t>
            </a:r>
          </a:p>
          <a:p>
            <a:pPr marL="0" indent="0">
              <a:buNone/>
            </a:pPr>
            <a:r>
              <a:rPr lang="fi-FI" dirty="0"/>
              <a:t>Maan orgaaninen aines ja hiili. </a:t>
            </a:r>
          </a:p>
          <a:p>
            <a:pPr marL="0" indent="0">
              <a:buNone/>
            </a:pPr>
            <a:r>
              <a:rPr lang="fi-FI" dirty="0"/>
              <a:t>Maaperässä on kiintoainesta, vettä ja kaasuja. Kiintoaineksessa on mineraalimaata ja orgaanista ainetta.</a:t>
            </a:r>
          </a:p>
          <a:p>
            <a:pPr marL="0" indent="0">
              <a:buNone/>
            </a:pPr>
            <a:r>
              <a:rPr lang="fi-FI" dirty="0"/>
              <a:t>Humus = mikrobien tuottamaa kestävää ainesta. Muu orgaaninen aines = hajoaa melko helposti.</a:t>
            </a:r>
          </a:p>
          <a:p>
            <a:pPr marL="0" indent="0">
              <a:buNone/>
            </a:pPr>
            <a:r>
              <a:rPr lang="fi-FI" dirty="0"/>
              <a:t>Orgaaninen aines on etenkin typen, mutta myös fosforin ja rikin varasto.</a:t>
            </a:r>
          </a:p>
          <a:p>
            <a:pPr marL="0" indent="0">
              <a:buNone/>
            </a:pPr>
            <a:r>
              <a:rPr lang="fi-FI" dirty="0"/>
              <a:t>Orgaanisen aineksen (humushappojen) </a:t>
            </a:r>
            <a:r>
              <a:rPr lang="fi-FI" dirty="0" err="1"/>
              <a:t>karboksyyli</a:t>
            </a:r>
            <a:r>
              <a:rPr lang="fi-FI" dirty="0"/>
              <a:t>- ja fenoliryhmät sisältävät kationien sitoutumispaikkoja. Korkea pH lisää sitoutumispaikkoja.</a:t>
            </a:r>
          </a:p>
          <a:p>
            <a:pPr marL="0" indent="0">
              <a:buNone/>
            </a:pPr>
            <a:r>
              <a:rPr lang="fi-FI" dirty="0"/>
              <a:t>Orgaaninen aines yhdessä saveksen ja kalsiumin kanssa muodostaa kestäviä muruja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Huokosten määrä kasvaa, ja maan vedenpidätyskyky lisääntyy </a:t>
            </a:r>
          </a:p>
          <a:p>
            <a:pPr marL="0" indent="0">
              <a:buNone/>
            </a:pPr>
            <a:r>
              <a:rPr lang="fi-FI" dirty="0"/>
              <a:t>Mikrobeilla, sienillä ja maaperäeläimillä on tärkeä osuus orgaanisen aineksen hajottamisessa hiilidioksidiksi ja kestäviksi humusyhdisteiksi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kiertotalousamk.fi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974A06D1-9522-400E-B6A6-677EE9427516}"/>
              </a:ext>
            </a:extLst>
          </p:cNvPr>
          <p:cNvSpPr txBox="1"/>
          <p:nvPr/>
        </p:nvSpPr>
        <p:spPr>
          <a:xfrm>
            <a:off x="6948078" y="5777172"/>
            <a:ext cx="4114801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1200" dirty="0"/>
              <a:t>Lähde: Orgaanisen aineksen merkitys</a:t>
            </a:r>
          </a:p>
          <a:p>
            <a:r>
              <a:rPr lang="fi-FI" sz="1200" dirty="0"/>
              <a:t>maan rakenteelle, 29.1.2019</a:t>
            </a:r>
          </a:p>
          <a:p>
            <a:r>
              <a:rPr lang="fi-FI" sz="1200" dirty="0"/>
              <a:t>Maan rakenteen ja kasvukunnon ylläpito marjatilalla, Tapio Salo</a:t>
            </a:r>
          </a:p>
          <a:p>
            <a:r>
              <a:rPr lang="fi-FI" sz="1200" dirty="0"/>
              <a:t>Luonnonvarat, Luke, 31600 Jokioinen</a:t>
            </a:r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4886E7BC-D445-4CA9-A769-8F19284FEB4F}"/>
              </a:ext>
            </a:extLst>
          </p:cNvPr>
          <p:cNvSpPr/>
          <p:nvPr/>
        </p:nvSpPr>
        <p:spPr>
          <a:xfrm>
            <a:off x="6677572" y="1348344"/>
            <a:ext cx="5402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dirty="0">
                <a:solidFill>
                  <a:prstClr val="black"/>
                </a:solidFill>
              </a:rPr>
              <a:t>(orgaaninen aines = hehkutusjäännös = hehkutushäviö) </a:t>
            </a:r>
          </a:p>
        </p:txBody>
      </p:sp>
    </p:spTree>
    <p:extLst>
      <p:ext uri="{BB962C8B-B14F-4D97-AF65-F5344CB8AC3E}">
        <p14:creationId xmlns:p14="http://schemas.microsoft.com/office/powerpoint/2010/main" val="4162038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1E0360-E4B0-4704-B9BD-E2E93E27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Kuiva-aineen määritys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3959E1-BDBE-4FC3-BDAB-5976D7B74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331" y="2002056"/>
            <a:ext cx="5543350" cy="3474719"/>
          </a:xfrm>
        </p:spPr>
        <p:txBody>
          <a:bodyPr>
            <a:normAutofit fontScale="70000" lnSpcReduction="20000"/>
          </a:bodyPr>
          <a:lstStyle/>
          <a:p>
            <a:r>
              <a:rPr lang="fi-FI" dirty="0"/>
              <a:t>Kuiva-aine on se liuenneen ja kiinteän aineen massa, joka jää jäljelle, kun näytettä haihdutetaan ja kuivataan standardin ohjeen mukaisesti.</a:t>
            </a:r>
          </a:p>
          <a:p>
            <a:r>
              <a:rPr lang="fi-FI" dirty="0"/>
              <a:t>Standardiesimerkkejä: </a:t>
            </a:r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b="1" dirty="0"/>
              <a:t>SFS 3008 </a:t>
            </a:r>
            <a:r>
              <a:rPr lang="fi-FI" dirty="0"/>
              <a:t>(Veden lietteet ja 	sedimentit )</a:t>
            </a:r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b="1" dirty="0"/>
              <a:t>SFS-EN ISO 18134-2:2017 </a:t>
            </a:r>
            <a:r>
              <a:rPr lang="fi-FI" dirty="0"/>
              <a:t>(Kiinteät 		biopolttoaineet)</a:t>
            </a:r>
          </a:p>
          <a:p>
            <a:pPr marL="0" indent="0">
              <a:buNone/>
            </a:pPr>
            <a:r>
              <a:rPr lang="fi-FI" dirty="0"/>
              <a:t>	- </a:t>
            </a:r>
            <a:r>
              <a:rPr lang="fi-FI" b="1" dirty="0"/>
              <a:t>SFS-EN 13039 </a:t>
            </a:r>
            <a:r>
              <a:rPr lang="fi-FI" dirty="0"/>
              <a:t>(Myös tämän menetelmän 	kautta saa kuiva-ainepitoisuuden selville, 	vaikka 	määritetään orgaanista ainesta ja 	tuhkapitoisuutta)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12AAA7F-D2EA-4A62-9A6E-BC003763D6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942BE0-4ABA-4323-9366-39759458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536164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98DF8F-C289-4022-9097-21CD0972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Periaatteet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5F0948-E90F-4A6A-B0B3-9B0469E6C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3586" y="2023444"/>
            <a:ext cx="4253564" cy="22554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fi-FI" b="1" dirty="0"/>
              <a:t>Näytteen kuiva-aine </a:t>
            </a:r>
            <a:r>
              <a:rPr lang="fi-FI" dirty="0"/>
              <a:t>määritetään haihduttamalla ja kuivaamalla tunnettu määrä näytettä esim. lämpökaapissa 105°C:ssa ja punnitsemalla jäännös 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6F592EA-67D6-4DBD-A297-86529D8BFB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24852" y="2020086"/>
            <a:ext cx="4253564" cy="261162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fi-FI" b="1" dirty="0"/>
              <a:t>Näytteen hehkutushäviö = orgaaninen aines </a:t>
            </a:r>
            <a:r>
              <a:rPr lang="fi-FI" dirty="0"/>
              <a:t>määritetään hehkuttamalla näytteen kuivaa jäännöstä 550 °C:ssa (esim. muhveliuunissa) ja punnitsemalla jäännös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958EDD-19CF-4B98-B14F-51516235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</p:spTree>
    <p:extLst>
      <p:ext uri="{BB962C8B-B14F-4D97-AF65-F5344CB8AC3E}">
        <p14:creationId xmlns:p14="http://schemas.microsoft.com/office/powerpoint/2010/main" val="1363029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6EB8F3C-B925-4002-9D2B-BF6DE50DE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Esimerkkinä: </a:t>
            </a:r>
            <a:r>
              <a:rPr lang="en-US" sz="3600" dirty="0" err="1"/>
              <a:t>Biokaasuntuottopotentiaalitestisyötteen</a:t>
            </a:r>
            <a:r>
              <a:rPr lang="en-US" sz="3600" dirty="0"/>
              <a:t> TS- ja VS-</a:t>
            </a:r>
            <a:r>
              <a:rPr lang="en-US" sz="3600" dirty="0" err="1"/>
              <a:t>määritys</a:t>
            </a:r>
            <a:r>
              <a:rPr lang="en-US" sz="3600" dirty="0"/>
              <a:t> </a:t>
            </a:r>
            <a:r>
              <a:rPr lang="en-US" sz="2700" dirty="0"/>
              <a:t>(SFS 3008 –</a:t>
            </a:r>
            <a:r>
              <a:rPr lang="en-US" sz="2700" dirty="0" err="1"/>
              <a:t>standardin</a:t>
            </a:r>
            <a:r>
              <a:rPr lang="en-US" sz="2700" dirty="0"/>
              <a:t> </a:t>
            </a:r>
            <a:r>
              <a:rPr lang="en-US" sz="2700" dirty="0" err="1"/>
              <a:t>mukainen</a:t>
            </a:r>
            <a:r>
              <a:rPr lang="en-US" sz="2700" dirty="0"/>
              <a:t> </a:t>
            </a:r>
            <a:r>
              <a:rPr lang="en-US" sz="2700" dirty="0" err="1"/>
              <a:t>määritys</a:t>
            </a:r>
            <a:r>
              <a:rPr lang="en-US" sz="2700" dirty="0"/>
              <a:t>)</a:t>
            </a:r>
            <a:br>
              <a:rPr lang="en-US" dirty="0"/>
            </a:br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17A070-7EC9-4F6C-B144-16CCE748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7385924-2515-4855-9764-69BB8B6CACF3}"/>
              </a:ext>
            </a:extLst>
          </p:cNvPr>
          <p:cNvSpPr txBox="1"/>
          <p:nvPr/>
        </p:nvSpPr>
        <p:spPr>
          <a:xfrm>
            <a:off x="9524198" y="1348571"/>
            <a:ext cx="1905802" cy="9541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Total (TS) and Volatile Solids (VS). TS= </a:t>
            </a:r>
            <a:r>
              <a:rPr lang="en-US" sz="1400" dirty="0" err="1"/>
              <a:t>kuiva-aine</a:t>
            </a:r>
            <a:r>
              <a:rPr lang="en-US" sz="1400" dirty="0"/>
              <a:t> ja VS=</a:t>
            </a:r>
            <a:r>
              <a:rPr lang="en-US" sz="1400" dirty="0" err="1"/>
              <a:t>orgaaninen</a:t>
            </a:r>
            <a:r>
              <a:rPr lang="en-US" sz="1400" dirty="0"/>
              <a:t> </a:t>
            </a:r>
            <a:r>
              <a:rPr lang="en-US" sz="1400" dirty="0" err="1"/>
              <a:t>aines</a:t>
            </a:r>
            <a:endParaRPr lang="fi-FI" sz="1400" dirty="0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D812DC65-DC9C-40DF-8A3D-DAE2880D8D16}"/>
              </a:ext>
            </a:extLst>
          </p:cNvPr>
          <p:cNvSpPr txBox="1"/>
          <p:nvPr/>
        </p:nvSpPr>
        <p:spPr>
          <a:xfrm>
            <a:off x="1934677" y="2446017"/>
            <a:ext cx="621872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i-FI" sz="2000" dirty="0"/>
              <a:t>Määritetään standardilla biokaasupotentiaalimittauksissa tarvittavan kuiva-aineen (TS) ja orgaanisen aineksen (VS) määrä.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19F004E2-F78E-4E75-AD50-5F6C71071E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04622" y="3989739"/>
            <a:ext cx="1515177" cy="203567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Sisällön paikkamerkki 12">
            <a:extLst>
              <a:ext uri="{FF2B5EF4-FFF2-40B4-BE49-F238E27FC236}">
                <a16:creationId xmlns:a16="http://schemas.microsoft.com/office/drawing/2014/main" id="{12DD5C88-6F5B-452C-88E9-4500998E5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4124675"/>
            <a:ext cx="3818823" cy="1900739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231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BDA51F-6E1C-4539-A9E6-512B94A63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dirty="0"/>
              <a:t>Soveltamisala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1851AC-6380-4E7D-849B-C551C5465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1552" cy="3410518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Soveltuu kuiva-aineen ja hehkutusjäännöksen = orgaanisen aineksen määrittämiseen jäte- ja luonnonvesistä, lietteestä ja sedimentistä. </a:t>
            </a:r>
          </a:p>
          <a:p>
            <a:r>
              <a:rPr lang="fi-FI" dirty="0"/>
              <a:t>Määritykseen otetun näytemäärän kuiva-aineen ja jäännöksen massan tulee olla noin 20 . . . 500 mg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3282FA-4499-46B6-B91E-8DC5A15C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kiertotalousamk.fi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4CCDDA9B-D633-44C0-A970-BCC450BE56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323646"/>
      </p:ext>
    </p:extLst>
  </p:cSld>
  <p:clrMapOvr>
    <a:masterClrMapping/>
  </p:clrMapOvr>
</p:sld>
</file>

<file path=ppt/theme/theme1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44F74372C55FE4B821D5F2378F4B2BA" ma:contentTypeVersion="1" ma:contentTypeDescription="Luo uusi asiakirja." ma:contentTypeScope="" ma:versionID="822fe6b422b8dec44a40602c4233d47b">
  <xsd:schema xmlns:xsd="http://www.w3.org/2001/XMLSchema" xmlns:xs="http://www.w3.org/2001/XMLSchema" xmlns:p="http://schemas.microsoft.com/office/2006/metadata/properties" xmlns:ns2="76865ef9-df32-4c37-ae45-f9784eb47bff" xmlns:ns3="7e9e6169-ad39-4139-80cb-366121f0def0" targetNamespace="http://schemas.microsoft.com/office/2006/metadata/properties" ma:root="true" ma:fieldsID="6eb707645daa25c755dded653de544e8" ns2:_="" ns3:_="">
    <xsd:import namespace="76865ef9-df32-4c37-ae45-f9784eb47bff"/>
    <xsd:import namespace="7e9e6169-ad39-4139-80cb-366121f0de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65ef9-df32-4c37-ae45-f9784eb47bf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6169-ad39-4139-80cb-366121f0de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6865ef9-df32-4c37-ae45-f9784eb47bff">427W7XWPXQD2-403814790-3942</_dlc_DocId>
    <_dlc_DocIdUrl xmlns="76865ef9-df32-4c37-ae45-f9784eb47bff">
      <Url>https://tt.eduuni.fi/sites/luc-lapinamk-extra/kiertotalousosaamista-ammattikorkeakouluihin/_layouts/15/DocIdRedir.aspx?ID=427W7XWPXQD2-403814790-3942</Url>
      <Description>427W7XWPXQD2-403814790-3942</Description>
    </_dlc_DocIdUrl>
  </documentManagement>
</p:properties>
</file>

<file path=customXml/itemProps1.xml><?xml version="1.0" encoding="utf-8"?>
<ds:datastoreItem xmlns:ds="http://schemas.openxmlformats.org/officeDocument/2006/customXml" ds:itemID="{9BEB1A0C-CB66-4291-BD4D-308FACDFF633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238FF32-43FD-4754-9A6C-B0B4C19B5E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865ef9-df32-4c37-ae45-f9784eb47bff"/>
    <ds:schemaRef ds:uri="7e9e6169-ad39-4139-80cb-366121f0de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25BD6D-D2BB-418E-A029-B40BF82CD25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062D49C-CA25-4999-B952-F55D754961C0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e9e6169-ad39-4139-80cb-366121f0def0"/>
    <ds:schemaRef ds:uri="http://purl.org/dc/terms/"/>
    <ds:schemaRef ds:uri="http://schemas.openxmlformats.org/package/2006/metadata/core-properties"/>
    <ds:schemaRef ds:uri="76865ef9-df32-4c37-ae45-f9784eb47bf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8878</TotalTime>
  <Words>1605</Words>
  <Application>Microsoft Office PowerPoint</Application>
  <PresentationFormat>Laajakuva</PresentationFormat>
  <Paragraphs>171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0" baseType="lpstr">
      <vt:lpstr>Arial</vt:lpstr>
      <vt:lpstr>Calibri</vt:lpstr>
      <vt:lpstr>Microsoft Sans Serif</vt:lpstr>
      <vt:lpstr>1_Mukautettu suunnittelumalli</vt:lpstr>
      <vt:lpstr>Orgaanisen aineksen ja kuiva-aineen määritys – Gravimetrinen analyysi</vt:lpstr>
      <vt:lpstr>Sisällys</vt:lpstr>
      <vt:lpstr>Gravimetrinen analyysi </vt:lpstr>
      <vt:lpstr>YLEISTÄ MITTAUKSISTA</vt:lpstr>
      <vt:lpstr>Orgaanisen aineksen määritys</vt:lpstr>
      <vt:lpstr>Kuiva-aineen määritys</vt:lpstr>
      <vt:lpstr>Periaatteet</vt:lpstr>
      <vt:lpstr>Esimerkkinä: Biokaasuntuottopotentiaalitestisyötteen TS- ja VS-määritys (SFS 3008 –standardin mukainen määritys) </vt:lpstr>
      <vt:lpstr>Soveltamisala</vt:lpstr>
      <vt:lpstr>Näytteen säilytys ja esikäsittely</vt:lpstr>
      <vt:lpstr>Suoritus – upokkaiden/astioiden esivalmistelu (esimerkkinä lietenäyte, (esim. lietelanta, vetinen biokaasuntuottopotentiaalitestinäyte)</vt:lpstr>
      <vt:lpstr>Näyte</vt:lpstr>
      <vt:lpstr>Kuiva-aineen määrityksen lyhyt ohje (standardin ohjetta kannattaa lukea rinnalla)</vt:lpstr>
      <vt:lpstr>Orgaanisen aineksen määrityksen lyhyt ohje (standardin ohjetta kannattaa lukea rinnalla)</vt:lpstr>
      <vt:lpstr>Tulosten laskeminen, liete- ja sedimenttinäytteet</vt:lpstr>
      <vt:lpstr>Tulosten laskeminen, vesinäytteet</vt:lpstr>
    </vt:vector>
  </TitlesOfParts>
  <Company>Turun ammattikorkeakoulu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Virta Marketta</dc:creator>
  <cp:lastModifiedBy>Joni Kosamo</cp:lastModifiedBy>
  <cp:revision>91</cp:revision>
  <cp:lastPrinted>2020-01-28T08:08:11Z</cp:lastPrinted>
  <dcterms:created xsi:type="dcterms:W3CDTF">2019-02-14T13:35:11Z</dcterms:created>
  <dcterms:modified xsi:type="dcterms:W3CDTF">2020-01-28T08:40:10Z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0x010100844F74372C55FE4B821D5F2378F4B2BA</vt:lpwstr>
  </property>
  <property fmtid="{D5CDD505-2E9C-101B-9397-08002B2CF9AE}" pid="3" name="_dlc_DocIdItemGuid">
    <vt:lpwstr>587ed957-af15-41ad-a1d2-5f753aa88e41</vt:lpwstr>
  </property>
</Properties>
</file>